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1" r:id="rId2"/>
    <p:sldId id="314" r:id="rId3"/>
    <p:sldId id="266" r:id="rId4"/>
    <p:sldId id="306" r:id="rId5"/>
    <p:sldId id="263" r:id="rId6"/>
    <p:sldId id="308" r:id="rId7"/>
    <p:sldId id="307" r:id="rId8"/>
    <p:sldId id="309" r:id="rId9"/>
    <p:sldId id="316" r:id="rId10"/>
    <p:sldId id="290" r:id="rId11"/>
    <p:sldId id="317" r:id="rId12"/>
    <p:sldId id="283" r:id="rId13"/>
    <p:sldId id="318" r:id="rId14"/>
    <p:sldId id="285" r:id="rId15"/>
    <p:sldId id="300" r:id="rId16"/>
    <p:sldId id="302" r:id="rId17"/>
    <p:sldId id="319" r:id="rId18"/>
    <p:sldId id="320" r:id="rId19"/>
    <p:sldId id="296" r:id="rId20"/>
    <p:sldId id="295" r:id="rId21"/>
    <p:sldId id="310" r:id="rId22"/>
    <p:sldId id="324" r:id="rId23"/>
    <p:sldId id="271" r:id="rId24"/>
    <p:sldId id="315" r:id="rId25"/>
    <p:sldId id="322" r:id="rId26"/>
    <p:sldId id="323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57"/>
    <a:srgbClr val="FF2B36"/>
    <a:srgbClr val="CCFFD7"/>
    <a:srgbClr val="ADFFBA"/>
    <a:srgbClr val="FF3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86D592-DAC5-44FC-A076-603FA4892B94}" v="12" dt="2022-06-12T20:07:11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6327" autoAdjust="0"/>
  </p:normalViewPr>
  <p:slideViewPr>
    <p:cSldViewPr snapToGrid="0" snapToObjects="1">
      <p:cViewPr varScale="1">
        <p:scale>
          <a:sx n="84" d="100"/>
          <a:sy n="84" d="100"/>
        </p:scale>
        <p:origin x="161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elle Talbot" userId="8574b4200ad40e4d" providerId="LiveId" clId="{C786D592-DAC5-44FC-A076-603FA4892B94}"/>
    <pc:docChg chg="undo custSel addSld delSld modSld sldOrd delMainMaster">
      <pc:chgData name="Gaelle Talbot" userId="8574b4200ad40e4d" providerId="LiveId" clId="{C786D592-DAC5-44FC-A076-603FA4892B94}" dt="2022-06-12T20:14:18.105" v="2772"/>
      <pc:docMkLst>
        <pc:docMk/>
      </pc:docMkLst>
      <pc:sldChg chg="modSp del mod">
        <pc:chgData name="Gaelle Talbot" userId="8574b4200ad40e4d" providerId="LiveId" clId="{C786D592-DAC5-44FC-A076-603FA4892B94}" dt="2022-06-12T19:49:40.345" v="2117" actId="47"/>
        <pc:sldMkLst>
          <pc:docMk/>
          <pc:sldMk cId="910195223" sldId="261"/>
        </pc:sldMkLst>
        <pc:spChg chg="mod">
          <ac:chgData name="Gaelle Talbot" userId="8574b4200ad40e4d" providerId="LiveId" clId="{C786D592-DAC5-44FC-A076-603FA4892B94}" dt="2022-06-12T18:19:24.540" v="219" actId="20577"/>
          <ac:spMkLst>
            <pc:docMk/>
            <pc:sldMk cId="910195223" sldId="261"/>
            <ac:spMk id="10" creationId="{00000000-0000-0000-0000-000000000000}"/>
          </ac:spMkLst>
        </pc:spChg>
      </pc:sldChg>
      <pc:sldChg chg="del">
        <pc:chgData name="Gaelle Talbot" userId="8574b4200ad40e4d" providerId="LiveId" clId="{C786D592-DAC5-44FC-A076-603FA4892B94}" dt="2022-06-12T19:57:37.864" v="2520" actId="47"/>
        <pc:sldMkLst>
          <pc:docMk/>
          <pc:sldMk cId="916239552" sldId="262"/>
        </pc:sldMkLst>
      </pc:sldChg>
      <pc:sldChg chg="modSp mod">
        <pc:chgData name="Gaelle Talbot" userId="8574b4200ad40e4d" providerId="LiveId" clId="{C786D592-DAC5-44FC-A076-603FA4892B94}" dt="2022-06-12T20:02:20.871" v="2665" actId="20577"/>
        <pc:sldMkLst>
          <pc:docMk/>
          <pc:sldMk cId="1812207115" sldId="263"/>
        </pc:sldMkLst>
        <pc:spChg chg="mod">
          <ac:chgData name="Gaelle Talbot" userId="8574b4200ad40e4d" providerId="LiveId" clId="{C786D592-DAC5-44FC-A076-603FA4892B94}" dt="2022-06-12T20:02:20.871" v="2665" actId="20577"/>
          <ac:spMkLst>
            <pc:docMk/>
            <pc:sldMk cId="1812207115" sldId="263"/>
            <ac:spMk id="13" creationId="{00000000-0000-0000-0000-000000000000}"/>
          </ac:spMkLst>
        </pc:spChg>
      </pc:sldChg>
      <pc:sldChg chg="addSp delSp modSp add mod">
        <pc:chgData name="Gaelle Talbot" userId="8574b4200ad40e4d" providerId="LiveId" clId="{C786D592-DAC5-44FC-A076-603FA4892B94}" dt="2022-06-12T19:54:51.062" v="2407" actId="478"/>
        <pc:sldMkLst>
          <pc:docMk/>
          <pc:sldMk cId="1280980747" sldId="266"/>
        </pc:sldMkLst>
        <pc:spChg chg="mod">
          <ac:chgData name="Gaelle Talbot" userId="8574b4200ad40e4d" providerId="LiveId" clId="{C786D592-DAC5-44FC-A076-603FA4892B94}" dt="2022-06-12T19:53:00.450" v="2281" actId="20577"/>
          <ac:spMkLst>
            <pc:docMk/>
            <pc:sldMk cId="1280980747" sldId="266"/>
            <ac:spMk id="3" creationId="{00000000-0000-0000-0000-000000000000}"/>
          </ac:spMkLst>
        </pc:spChg>
        <pc:spChg chg="mod">
          <ac:chgData name="Gaelle Talbot" userId="8574b4200ad40e4d" providerId="LiveId" clId="{C786D592-DAC5-44FC-A076-603FA4892B94}" dt="2022-06-12T18:38:27.341" v="1372" actId="20577"/>
          <ac:spMkLst>
            <pc:docMk/>
            <pc:sldMk cId="1280980747" sldId="266"/>
            <ac:spMk id="4" creationId="{00000000-0000-0000-0000-000000000000}"/>
          </ac:spMkLst>
        </pc:spChg>
        <pc:spChg chg="mod">
          <ac:chgData name="Gaelle Talbot" userId="8574b4200ad40e4d" providerId="LiveId" clId="{C786D592-DAC5-44FC-A076-603FA4892B94}" dt="2022-06-12T18:38:10.723" v="1332" actId="20577"/>
          <ac:spMkLst>
            <pc:docMk/>
            <pc:sldMk cId="1280980747" sldId="266"/>
            <ac:spMk id="6" creationId="{00000000-0000-0000-0000-000000000000}"/>
          </ac:spMkLst>
        </pc:spChg>
        <pc:spChg chg="add del mod">
          <ac:chgData name="Gaelle Talbot" userId="8574b4200ad40e4d" providerId="LiveId" clId="{C786D592-DAC5-44FC-A076-603FA4892B94}" dt="2022-06-12T19:54:48.382" v="2406"/>
          <ac:spMkLst>
            <pc:docMk/>
            <pc:sldMk cId="1280980747" sldId="266"/>
            <ac:spMk id="7" creationId="{90A70BAA-13EB-83BD-1428-EBA711522226}"/>
          </ac:spMkLst>
        </pc:spChg>
        <pc:spChg chg="add del mod">
          <ac:chgData name="Gaelle Talbot" userId="8574b4200ad40e4d" providerId="LiveId" clId="{C786D592-DAC5-44FC-A076-603FA4892B94}" dt="2022-06-12T19:53:59.471" v="2401" actId="478"/>
          <ac:spMkLst>
            <pc:docMk/>
            <pc:sldMk cId="1280980747" sldId="266"/>
            <ac:spMk id="10" creationId="{D6631088-7507-4EB7-5BFE-64AFBD9DD49A}"/>
          </ac:spMkLst>
        </pc:spChg>
        <pc:picChg chg="add del mod">
          <ac:chgData name="Gaelle Talbot" userId="8574b4200ad40e4d" providerId="LiveId" clId="{C786D592-DAC5-44FC-A076-603FA4892B94}" dt="2022-06-12T19:54:51.062" v="2407" actId="478"/>
          <ac:picMkLst>
            <pc:docMk/>
            <pc:sldMk cId="1280980747" sldId="266"/>
            <ac:picMk id="9" creationId="{BA19571B-EA23-C6DC-478F-11C28B548797}"/>
          </ac:picMkLst>
        </pc:picChg>
      </pc:sldChg>
      <pc:sldChg chg="modSp mod">
        <pc:chgData name="Gaelle Talbot" userId="8574b4200ad40e4d" providerId="LiveId" clId="{C786D592-DAC5-44FC-A076-603FA4892B94}" dt="2022-06-12T20:14:18.105" v="2772"/>
        <pc:sldMkLst>
          <pc:docMk/>
          <pc:sldMk cId="2130156401" sldId="283"/>
        </pc:sldMkLst>
        <pc:spChg chg="mod">
          <ac:chgData name="Gaelle Talbot" userId="8574b4200ad40e4d" providerId="LiveId" clId="{C786D592-DAC5-44FC-A076-603FA4892B94}" dt="2022-06-12T20:14:18.105" v="2772"/>
          <ac:spMkLst>
            <pc:docMk/>
            <pc:sldMk cId="2130156401" sldId="283"/>
            <ac:spMk id="6" creationId="{00000000-0000-0000-0000-000000000000}"/>
          </ac:spMkLst>
        </pc:spChg>
      </pc:sldChg>
      <pc:sldChg chg="modSp mod">
        <pc:chgData name="Gaelle Talbot" userId="8574b4200ad40e4d" providerId="LiveId" clId="{C786D592-DAC5-44FC-A076-603FA4892B94}" dt="2022-06-12T20:08:23.939" v="2693" actId="14100"/>
        <pc:sldMkLst>
          <pc:docMk/>
          <pc:sldMk cId="3641237263" sldId="290"/>
        </pc:sldMkLst>
        <pc:spChg chg="mod">
          <ac:chgData name="Gaelle Talbot" userId="8574b4200ad40e4d" providerId="LiveId" clId="{C786D592-DAC5-44FC-A076-603FA4892B94}" dt="2022-06-12T20:04:45.833" v="2689" actId="14100"/>
          <ac:spMkLst>
            <pc:docMk/>
            <pc:sldMk cId="3641237263" sldId="290"/>
            <ac:spMk id="13" creationId="{00000000-0000-0000-0000-000000000000}"/>
          </ac:spMkLst>
        </pc:spChg>
        <pc:picChg chg="mod">
          <ac:chgData name="Gaelle Talbot" userId="8574b4200ad40e4d" providerId="LiveId" clId="{C786D592-DAC5-44FC-A076-603FA4892B94}" dt="2022-06-12T20:08:23.939" v="2693" actId="14100"/>
          <ac:picMkLst>
            <pc:docMk/>
            <pc:sldMk cId="3641237263" sldId="290"/>
            <ac:picMk id="10" creationId="{00000000-0000-0000-0000-000000000000}"/>
          </ac:picMkLst>
        </pc:picChg>
      </pc:sldChg>
      <pc:sldChg chg="addSp modSp mod">
        <pc:chgData name="Gaelle Talbot" userId="8574b4200ad40e4d" providerId="LiveId" clId="{C786D592-DAC5-44FC-A076-603FA4892B94}" dt="2022-06-12T18:31:52.377" v="887" actId="14100"/>
        <pc:sldMkLst>
          <pc:docMk/>
          <pc:sldMk cId="43742509" sldId="291"/>
        </pc:sldMkLst>
        <pc:spChg chg="add mod">
          <ac:chgData name="Gaelle Talbot" userId="8574b4200ad40e4d" providerId="LiveId" clId="{C786D592-DAC5-44FC-A076-603FA4892B94}" dt="2022-06-12T18:30:21.496" v="799" actId="20577"/>
          <ac:spMkLst>
            <pc:docMk/>
            <pc:sldMk cId="43742509" sldId="291"/>
            <ac:spMk id="6" creationId="{130F0295-A1DA-0BFA-9BCF-DE2FA69D55D3}"/>
          </ac:spMkLst>
        </pc:spChg>
        <pc:spChg chg="mod">
          <ac:chgData name="Gaelle Talbot" userId="8574b4200ad40e4d" providerId="LiveId" clId="{C786D592-DAC5-44FC-A076-603FA4892B94}" dt="2022-06-12T18:31:46.629" v="886" actId="14100"/>
          <ac:spMkLst>
            <pc:docMk/>
            <pc:sldMk cId="43742509" sldId="291"/>
            <ac:spMk id="13" creationId="{00000000-0000-0000-0000-000000000000}"/>
          </ac:spMkLst>
        </pc:spChg>
        <pc:picChg chg="mod">
          <ac:chgData name="Gaelle Talbot" userId="8574b4200ad40e4d" providerId="LiveId" clId="{C786D592-DAC5-44FC-A076-603FA4892B94}" dt="2022-06-12T18:31:52.377" v="887" actId="14100"/>
          <ac:picMkLst>
            <pc:docMk/>
            <pc:sldMk cId="43742509" sldId="291"/>
            <ac:picMk id="10" creationId="{00000000-0000-0000-0000-000000000000}"/>
          </ac:picMkLst>
        </pc:picChg>
      </pc:sldChg>
      <pc:sldChg chg="modSp mod">
        <pc:chgData name="Gaelle Talbot" userId="8574b4200ad40e4d" providerId="LiveId" clId="{C786D592-DAC5-44FC-A076-603FA4892B94}" dt="2022-06-12T20:00:52.796" v="2631" actId="20577"/>
        <pc:sldMkLst>
          <pc:docMk/>
          <pc:sldMk cId="1231886540" sldId="294"/>
        </pc:sldMkLst>
        <pc:spChg chg="mod">
          <ac:chgData name="Gaelle Talbot" userId="8574b4200ad40e4d" providerId="LiveId" clId="{C786D592-DAC5-44FC-A076-603FA4892B94}" dt="2022-06-12T20:00:52.796" v="2631" actId="20577"/>
          <ac:spMkLst>
            <pc:docMk/>
            <pc:sldMk cId="1231886540" sldId="294"/>
            <ac:spMk id="2" creationId="{00000000-0000-0000-0000-000000000000}"/>
          </ac:spMkLst>
        </pc:spChg>
      </pc:sldChg>
      <pc:sldChg chg="modSp mod">
        <pc:chgData name="Gaelle Talbot" userId="8574b4200ad40e4d" providerId="LiveId" clId="{C786D592-DAC5-44FC-A076-603FA4892B94}" dt="2022-06-12T18:21:05.162" v="222" actId="27636"/>
        <pc:sldMkLst>
          <pc:docMk/>
          <pc:sldMk cId="4206165339" sldId="295"/>
        </pc:sldMkLst>
        <pc:spChg chg="mod">
          <ac:chgData name="Gaelle Talbot" userId="8574b4200ad40e4d" providerId="LiveId" clId="{C786D592-DAC5-44FC-A076-603FA4892B94}" dt="2022-06-12T18:21:05.160" v="221" actId="27636"/>
          <ac:spMkLst>
            <pc:docMk/>
            <pc:sldMk cId="4206165339" sldId="295"/>
            <ac:spMk id="4" creationId="{84F54ED4-456F-0FDD-B0A6-9CD7326E1703}"/>
          </ac:spMkLst>
        </pc:spChg>
        <pc:spChg chg="mod">
          <ac:chgData name="Gaelle Talbot" userId="8574b4200ad40e4d" providerId="LiveId" clId="{C786D592-DAC5-44FC-A076-603FA4892B94}" dt="2022-06-12T18:21:05.162" v="222" actId="27636"/>
          <ac:spMkLst>
            <pc:docMk/>
            <pc:sldMk cId="4206165339" sldId="295"/>
            <ac:spMk id="5" creationId="{D3DE2654-D9A1-2B68-5646-65A35E1C2052}"/>
          </ac:spMkLst>
        </pc:spChg>
      </pc:sldChg>
      <pc:sldChg chg="modSp mod">
        <pc:chgData name="Gaelle Talbot" userId="8574b4200ad40e4d" providerId="LiveId" clId="{C786D592-DAC5-44FC-A076-603FA4892B94}" dt="2022-06-12T19:55:38.972" v="2442" actId="20577"/>
        <pc:sldMkLst>
          <pc:docMk/>
          <pc:sldMk cId="2783354951" sldId="305"/>
        </pc:sldMkLst>
        <pc:spChg chg="mod">
          <ac:chgData name="Gaelle Talbot" userId="8574b4200ad40e4d" providerId="LiveId" clId="{C786D592-DAC5-44FC-A076-603FA4892B94}" dt="2022-06-12T19:55:38.972" v="2442" actId="20577"/>
          <ac:spMkLst>
            <pc:docMk/>
            <pc:sldMk cId="2783354951" sldId="305"/>
            <ac:spMk id="7" creationId="{00000000-0000-0000-0000-000000000000}"/>
          </ac:spMkLst>
        </pc:spChg>
      </pc:sldChg>
      <pc:sldChg chg="modSp mod">
        <pc:chgData name="Gaelle Talbot" userId="8574b4200ad40e4d" providerId="LiveId" clId="{C786D592-DAC5-44FC-A076-603FA4892B94}" dt="2022-06-12T19:56:48.724" v="2519" actId="1076"/>
        <pc:sldMkLst>
          <pc:docMk/>
          <pc:sldMk cId="554945588" sldId="306"/>
        </pc:sldMkLst>
        <pc:spChg chg="mod">
          <ac:chgData name="Gaelle Talbot" userId="8574b4200ad40e4d" providerId="LiveId" clId="{C786D592-DAC5-44FC-A076-603FA4892B94}" dt="2022-06-12T19:56:48.724" v="2519" actId="1076"/>
          <ac:spMkLst>
            <pc:docMk/>
            <pc:sldMk cId="554945588" sldId="306"/>
            <ac:spMk id="7" creationId="{00000000-0000-0000-0000-000000000000}"/>
          </ac:spMkLst>
        </pc:spChg>
      </pc:sldChg>
      <pc:sldChg chg="ord">
        <pc:chgData name="Gaelle Talbot" userId="8574b4200ad40e4d" providerId="LiveId" clId="{C786D592-DAC5-44FC-A076-603FA4892B94}" dt="2022-06-12T20:03:45.021" v="2667"/>
        <pc:sldMkLst>
          <pc:docMk/>
          <pc:sldMk cId="3518311014" sldId="308"/>
        </pc:sldMkLst>
      </pc:sldChg>
      <pc:sldChg chg="addSp modSp mod">
        <pc:chgData name="Gaelle Talbot" userId="8574b4200ad40e4d" providerId="LiveId" clId="{C786D592-DAC5-44FC-A076-603FA4892B94}" dt="2022-06-12T19:56:13.732" v="2479" actId="20577"/>
        <pc:sldMkLst>
          <pc:docMk/>
          <pc:sldMk cId="2225702627" sldId="311"/>
        </pc:sldMkLst>
        <pc:spChg chg="mod">
          <ac:chgData name="Gaelle Talbot" userId="8574b4200ad40e4d" providerId="LiveId" clId="{C786D592-DAC5-44FC-A076-603FA4892B94}" dt="2022-06-12T19:56:13.732" v="2479" actId="20577"/>
          <ac:spMkLst>
            <pc:docMk/>
            <pc:sldMk cId="2225702627" sldId="311"/>
            <ac:spMk id="5" creationId="{00000000-0000-0000-0000-000000000000}"/>
          </ac:spMkLst>
        </pc:spChg>
        <pc:spChg chg="add mod">
          <ac:chgData name="Gaelle Talbot" userId="8574b4200ad40e4d" providerId="LiveId" clId="{C786D592-DAC5-44FC-A076-603FA4892B94}" dt="2022-06-12T19:47:32.024" v="2116" actId="6549"/>
          <ac:spMkLst>
            <pc:docMk/>
            <pc:sldMk cId="2225702627" sldId="311"/>
            <ac:spMk id="8" creationId="{026B7616-FD18-EC3B-F4E6-C03165D12701}"/>
          </ac:spMkLst>
        </pc:spChg>
        <pc:grpChg chg="add mod">
          <ac:chgData name="Gaelle Talbot" userId="8574b4200ad40e4d" providerId="LiveId" clId="{C786D592-DAC5-44FC-A076-603FA4892B94}" dt="2022-06-12T19:47:00.234" v="2110" actId="14100"/>
          <ac:grpSpMkLst>
            <pc:docMk/>
            <pc:sldMk cId="2225702627" sldId="311"/>
            <ac:grpSpMk id="4" creationId="{F99A2571-77D8-E0B1-F30F-C7E727C10CEB}"/>
          </ac:grpSpMkLst>
        </pc:grpChg>
        <pc:picChg chg="mod">
          <ac:chgData name="Gaelle Talbot" userId="8574b4200ad40e4d" providerId="LiveId" clId="{C786D592-DAC5-44FC-A076-603FA4892B94}" dt="2022-06-12T19:46:51.095" v="2082" actId="164"/>
          <ac:picMkLst>
            <pc:docMk/>
            <pc:sldMk cId="2225702627" sldId="311"/>
            <ac:picMk id="2" creationId="{00000000-0000-0000-0000-000000000000}"/>
          </ac:picMkLst>
        </pc:picChg>
        <pc:picChg chg="mod">
          <ac:chgData name="Gaelle Talbot" userId="8574b4200ad40e4d" providerId="LiveId" clId="{C786D592-DAC5-44FC-A076-603FA4892B94}" dt="2022-06-12T19:46:51.095" v="2082" actId="164"/>
          <ac:picMkLst>
            <pc:docMk/>
            <pc:sldMk cId="2225702627" sldId="311"/>
            <ac:picMk id="3" creationId="{00000000-0000-0000-0000-000000000000}"/>
          </ac:picMkLst>
        </pc:picChg>
        <pc:picChg chg="mod">
          <ac:chgData name="Gaelle Talbot" userId="8574b4200ad40e4d" providerId="LiveId" clId="{C786D592-DAC5-44FC-A076-603FA4892B94}" dt="2022-06-12T19:46:51.095" v="2082" actId="164"/>
          <ac:picMkLst>
            <pc:docMk/>
            <pc:sldMk cId="2225702627" sldId="311"/>
            <ac:picMk id="6" creationId="{00000000-0000-0000-0000-000000000000}"/>
          </ac:picMkLst>
        </pc:picChg>
      </pc:sldChg>
      <pc:sldChg chg="del">
        <pc:chgData name="Gaelle Talbot" userId="8574b4200ad40e4d" providerId="LiveId" clId="{C786D592-DAC5-44FC-A076-603FA4892B94}" dt="2022-06-12T19:57:39.679" v="2521" actId="47"/>
        <pc:sldMkLst>
          <pc:docMk/>
          <pc:sldMk cId="1742014984" sldId="312"/>
        </pc:sldMkLst>
      </pc:sldChg>
      <pc:sldChg chg="del">
        <pc:chgData name="Gaelle Talbot" userId="8574b4200ad40e4d" providerId="LiveId" clId="{C786D592-DAC5-44FC-A076-603FA4892B94}" dt="2022-06-12T20:01:36.434" v="2632" actId="47"/>
        <pc:sldMkLst>
          <pc:docMk/>
          <pc:sldMk cId="646072193" sldId="313"/>
        </pc:sldMkLst>
      </pc:sldChg>
      <pc:sldChg chg="modSp add mod">
        <pc:chgData name="Gaelle Talbot" userId="8574b4200ad40e4d" providerId="LiveId" clId="{C786D592-DAC5-44FC-A076-603FA4892B94}" dt="2022-06-12T18:35:12.174" v="1161" actId="1036"/>
        <pc:sldMkLst>
          <pc:docMk/>
          <pc:sldMk cId="842560414" sldId="314"/>
        </pc:sldMkLst>
        <pc:spChg chg="mod">
          <ac:chgData name="Gaelle Talbot" userId="8574b4200ad40e4d" providerId="LiveId" clId="{C786D592-DAC5-44FC-A076-603FA4892B94}" dt="2022-06-12T18:35:12.174" v="1161" actId="1036"/>
          <ac:spMkLst>
            <pc:docMk/>
            <pc:sldMk cId="842560414" sldId="314"/>
            <ac:spMk id="10" creationId="{00000000-0000-0000-0000-000000000000}"/>
          </ac:spMkLst>
        </pc:spChg>
      </pc:sldChg>
      <pc:sldChg chg="add del setBg">
        <pc:chgData name="Gaelle Talbot" userId="8574b4200ad40e4d" providerId="LiveId" clId="{C786D592-DAC5-44FC-A076-603FA4892B94}" dt="2022-06-12T18:35:35.423" v="1163"/>
        <pc:sldMkLst>
          <pc:docMk/>
          <pc:sldMk cId="819957457" sldId="315"/>
        </pc:sldMkLst>
      </pc:sldChg>
      <pc:sldChg chg="addSp delSp modSp add del mod">
        <pc:chgData name="Gaelle Talbot" userId="8574b4200ad40e4d" providerId="LiveId" clId="{C786D592-DAC5-44FC-A076-603FA4892B94}" dt="2022-06-12T18:42:33.119" v="1741" actId="47"/>
        <pc:sldMkLst>
          <pc:docMk/>
          <pc:sldMk cId="873214405" sldId="315"/>
        </pc:sldMkLst>
        <pc:spChg chg="add mod">
          <ac:chgData name="Gaelle Talbot" userId="8574b4200ad40e4d" providerId="LiveId" clId="{C786D592-DAC5-44FC-A076-603FA4892B94}" dt="2022-06-12T18:36:19.546" v="1249" actId="478"/>
          <ac:spMkLst>
            <pc:docMk/>
            <pc:sldMk cId="873214405" sldId="315"/>
            <ac:spMk id="3" creationId="{B3C09866-F3CC-99B6-ADC0-27B997CC2D99}"/>
          </ac:spMkLst>
        </pc:spChg>
        <pc:spChg chg="mod">
          <ac:chgData name="Gaelle Talbot" userId="8574b4200ad40e4d" providerId="LiveId" clId="{C786D592-DAC5-44FC-A076-603FA4892B94}" dt="2022-06-12T18:36:00.517" v="1205" actId="20577"/>
          <ac:spMkLst>
            <pc:docMk/>
            <pc:sldMk cId="873214405" sldId="315"/>
            <ac:spMk id="6" creationId="{130F0295-A1DA-0BFA-9BCF-DE2FA69D55D3}"/>
          </ac:spMkLst>
        </pc:spChg>
        <pc:spChg chg="mod">
          <ac:chgData name="Gaelle Talbot" userId="8574b4200ad40e4d" providerId="LiveId" clId="{C786D592-DAC5-44FC-A076-603FA4892B94}" dt="2022-06-12T18:36:16.959" v="1247" actId="20577"/>
          <ac:spMkLst>
            <pc:docMk/>
            <pc:sldMk cId="873214405" sldId="315"/>
            <ac:spMk id="13" creationId="{00000000-0000-0000-0000-000000000000}"/>
          </ac:spMkLst>
        </pc:spChg>
        <pc:picChg chg="del mod">
          <ac:chgData name="Gaelle Talbot" userId="8574b4200ad40e4d" providerId="LiveId" clId="{C786D592-DAC5-44FC-A076-603FA4892B94}" dt="2022-06-12T18:36:19.546" v="1249" actId="478"/>
          <ac:picMkLst>
            <pc:docMk/>
            <pc:sldMk cId="873214405" sldId="315"/>
            <ac:picMk id="10" creationId="{00000000-0000-0000-0000-000000000000}"/>
          </ac:picMkLst>
        </pc:picChg>
      </pc:sldChg>
      <pc:sldMasterChg chg="del delSldLayout">
        <pc:chgData name="Gaelle Talbot" userId="8574b4200ad40e4d" providerId="LiveId" clId="{C786D592-DAC5-44FC-A076-603FA4892B94}" dt="2022-06-12T18:42:33.119" v="1741" actId="47"/>
        <pc:sldMasterMkLst>
          <pc:docMk/>
          <pc:sldMasterMk cId="2838054029" sldId="2147483662"/>
        </pc:sldMasterMkLst>
        <pc:sldLayoutChg chg="del">
          <pc:chgData name="Gaelle Talbot" userId="8574b4200ad40e4d" providerId="LiveId" clId="{C786D592-DAC5-44FC-A076-603FA4892B94}" dt="2022-06-12T18:42:33.119" v="1741" actId="47"/>
          <pc:sldLayoutMkLst>
            <pc:docMk/>
            <pc:sldMasterMk cId="2838054029" sldId="2147483662"/>
            <pc:sldLayoutMk cId="3568696451" sldId="2147483663"/>
          </pc:sldLayoutMkLst>
        </pc:sldLayoutChg>
        <pc:sldLayoutChg chg="del">
          <pc:chgData name="Gaelle Talbot" userId="8574b4200ad40e4d" providerId="LiveId" clId="{C786D592-DAC5-44FC-A076-603FA4892B94}" dt="2022-06-12T18:42:33.119" v="1741" actId="47"/>
          <pc:sldLayoutMkLst>
            <pc:docMk/>
            <pc:sldMasterMk cId="2838054029" sldId="2147483662"/>
            <pc:sldLayoutMk cId="525002346" sldId="2147483664"/>
          </pc:sldLayoutMkLst>
        </pc:sldLayoutChg>
        <pc:sldLayoutChg chg="del">
          <pc:chgData name="Gaelle Talbot" userId="8574b4200ad40e4d" providerId="LiveId" clId="{C786D592-DAC5-44FC-A076-603FA4892B94}" dt="2022-06-12T18:42:33.119" v="1741" actId="47"/>
          <pc:sldLayoutMkLst>
            <pc:docMk/>
            <pc:sldMasterMk cId="2838054029" sldId="2147483662"/>
            <pc:sldLayoutMk cId="2047317116" sldId="2147483665"/>
          </pc:sldLayoutMkLst>
        </pc:sldLayoutChg>
        <pc:sldLayoutChg chg="del">
          <pc:chgData name="Gaelle Talbot" userId="8574b4200ad40e4d" providerId="LiveId" clId="{C786D592-DAC5-44FC-A076-603FA4892B94}" dt="2022-06-12T18:42:33.119" v="1741" actId="47"/>
          <pc:sldLayoutMkLst>
            <pc:docMk/>
            <pc:sldMasterMk cId="2838054029" sldId="2147483662"/>
            <pc:sldLayoutMk cId="3711849275" sldId="2147483666"/>
          </pc:sldLayoutMkLst>
        </pc:sldLayoutChg>
        <pc:sldLayoutChg chg="del">
          <pc:chgData name="Gaelle Talbot" userId="8574b4200ad40e4d" providerId="LiveId" clId="{C786D592-DAC5-44FC-A076-603FA4892B94}" dt="2022-06-12T18:42:33.119" v="1741" actId="47"/>
          <pc:sldLayoutMkLst>
            <pc:docMk/>
            <pc:sldMasterMk cId="2838054029" sldId="2147483662"/>
            <pc:sldLayoutMk cId="2592881134" sldId="2147483667"/>
          </pc:sldLayoutMkLst>
        </pc:sldLayoutChg>
        <pc:sldLayoutChg chg="del">
          <pc:chgData name="Gaelle Talbot" userId="8574b4200ad40e4d" providerId="LiveId" clId="{C786D592-DAC5-44FC-A076-603FA4892B94}" dt="2022-06-12T18:42:33.119" v="1741" actId="47"/>
          <pc:sldLayoutMkLst>
            <pc:docMk/>
            <pc:sldMasterMk cId="2838054029" sldId="2147483662"/>
            <pc:sldLayoutMk cId="3167106714" sldId="2147483668"/>
          </pc:sldLayoutMkLst>
        </pc:sldLayoutChg>
        <pc:sldLayoutChg chg="del">
          <pc:chgData name="Gaelle Talbot" userId="8574b4200ad40e4d" providerId="LiveId" clId="{C786D592-DAC5-44FC-A076-603FA4892B94}" dt="2022-06-12T18:42:33.119" v="1741" actId="47"/>
          <pc:sldLayoutMkLst>
            <pc:docMk/>
            <pc:sldMasterMk cId="2838054029" sldId="2147483662"/>
            <pc:sldLayoutMk cId="3923025901" sldId="214748366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C7660-7C27-7241-8FCD-7EEA25A9566B}" type="datetime1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D7915-EACE-7949-BE2B-0258F6217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163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EE48F-7BBB-274A-B21A-8A0CF3D27BD6}" type="datetime1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B022-FCD4-8146-81CF-E6B7B746C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16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8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42556336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sp>
        <p:nvSpPr>
          <p:cNvPr id="11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16/06/2022</a:t>
            </a:fld>
            <a:endParaRPr lang="fr-FR" dirty="0"/>
          </a:p>
        </p:txBody>
      </p:sp>
      <p:sp>
        <p:nvSpPr>
          <p:cNvPr id="12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4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846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 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39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80093033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16/06/2022</a:t>
            </a:fld>
            <a:endParaRPr lang="fr-FR" dirty="0"/>
          </a:p>
        </p:txBody>
      </p:sp>
      <p:sp>
        <p:nvSpPr>
          <p:cNvPr id="12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3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537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16" hasCustomPrompt="1"/>
          </p:nvPr>
        </p:nvSpPr>
        <p:spPr>
          <a:xfrm>
            <a:off x="4673600" y="0"/>
            <a:ext cx="44703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21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2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80093033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16/06/2022</a:t>
            </a:fld>
            <a:endParaRPr lang="fr-FR" dirty="0"/>
          </a:p>
        </p:txBody>
      </p:sp>
      <p:sp>
        <p:nvSpPr>
          <p:cNvPr id="12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3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69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  4"/>
          <p:cNvSpPr>
            <a:spLocks noGrp="1"/>
          </p:cNvSpPr>
          <p:nvPr>
            <p:ph type="pic" sz="quarter" idx="18" hasCustomPrompt="1"/>
          </p:nvPr>
        </p:nvSpPr>
        <p:spPr>
          <a:xfrm>
            <a:off x="5479142" y="0"/>
            <a:ext cx="3664857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20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80093033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16/06/2022</a:t>
            </a:fld>
            <a:endParaRPr lang="fr-FR" dirty="0"/>
          </a:p>
        </p:txBody>
      </p:sp>
      <p:sp>
        <p:nvSpPr>
          <p:cNvPr id="12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3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6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  10"/>
          <p:cNvSpPr>
            <a:spLocks noGrp="1"/>
          </p:cNvSpPr>
          <p:nvPr>
            <p:ph type="pic" sz="quarter" idx="14" hasCustomPrompt="1"/>
          </p:nvPr>
        </p:nvSpPr>
        <p:spPr>
          <a:xfrm>
            <a:off x="900067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3" hasCustomPrompt="1"/>
          </p:nvPr>
        </p:nvSpPr>
        <p:spPr>
          <a:xfrm>
            <a:off x="4873625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80093033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16/06/2022</a:t>
            </a:fld>
            <a:endParaRPr lang="fr-FR" dirty="0"/>
          </a:p>
        </p:txBody>
      </p:sp>
      <p:sp>
        <p:nvSpPr>
          <p:cNvPr id="1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40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  12"/>
          <p:cNvSpPr>
            <a:spLocks noGrp="1"/>
          </p:cNvSpPr>
          <p:nvPr>
            <p:ph type="pic" sz="quarter" idx="13" hasCustomPrompt="1"/>
          </p:nvPr>
        </p:nvSpPr>
        <p:spPr>
          <a:xfrm>
            <a:off x="887413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4" hasCustomPrompt="1"/>
          </p:nvPr>
        </p:nvSpPr>
        <p:spPr>
          <a:xfrm>
            <a:off x="3504482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5" name="Espace réservé pour une image  12"/>
          <p:cNvSpPr>
            <a:spLocks noGrp="1"/>
          </p:cNvSpPr>
          <p:nvPr>
            <p:ph type="pic" sz="quarter" idx="15" hasCustomPrompt="1"/>
          </p:nvPr>
        </p:nvSpPr>
        <p:spPr>
          <a:xfrm>
            <a:off x="6116994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23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80093033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16/06/2022</a:t>
            </a:fld>
            <a:endParaRPr lang="fr-FR" dirty="0"/>
          </a:p>
        </p:txBody>
      </p:sp>
      <p:sp>
        <p:nvSpPr>
          <p:cNvPr id="22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25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699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598323" y="6314378"/>
            <a:ext cx="1197763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  <a:latin typeface="Unistra A"/>
                <a:cs typeface="Unistra A"/>
              </a:defRPr>
            </a:lvl1pPr>
          </a:lstStyle>
          <a:p>
            <a:fld id="{76CC4CC1-3FA2-334E-82D5-BD32A86BAB37}" type="datetime1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47402" y="6314378"/>
            <a:ext cx="524713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Unistra A"/>
                <a:cs typeface="Unistra A"/>
              </a:defRPr>
            </a:lvl1pPr>
          </a:lstStyle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314378"/>
            <a:ext cx="55502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  <a:latin typeface="Unistra A"/>
                <a:cs typeface="Unistra A"/>
              </a:defRPr>
            </a:lvl1pPr>
          </a:lstStyle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2903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chemeClr val="tx1"/>
          </a:solidFill>
          <a:latin typeface="Unistra A"/>
          <a:ea typeface="+mj-ea"/>
          <a:cs typeface="Unistra 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Unistra A"/>
          <a:ea typeface="+mn-ea"/>
          <a:cs typeface="Unistra 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Unistra A"/>
          <a:ea typeface="+mn-ea"/>
          <a:cs typeface="Unistra A"/>
        </a:defRPr>
      </a:lvl2pPr>
      <a:lvl3pPr marL="1143000" indent="-228600" algn="l" defTabSz="457200" rtl="0" eaLnBrk="1" latinLnBrk="0" hangingPunct="1">
        <a:spcBef>
          <a:spcPct val="20000"/>
        </a:spcBef>
        <a:buSzPct val="35000"/>
        <a:buFont typeface="Wingdings" charset="2"/>
        <a:buChar char="u"/>
        <a:defRPr sz="2400" kern="1200">
          <a:solidFill>
            <a:schemeClr val="tx1"/>
          </a:solidFill>
          <a:latin typeface="Unistra A"/>
          <a:ea typeface="+mn-ea"/>
          <a:cs typeface="Unistra 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Unistra A"/>
          <a:ea typeface="+mn-ea"/>
          <a:cs typeface="Unistra 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Unistra A"/>
          <a:ea typeface="+mn-ea"/>
          <a:cs typeface="Unistra 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007902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af.fr/allocataires/aides-et-demarches/droits-et-prestations/logement/les-aides-personnelles-au-logem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https://upload.wikimedia.org/wikipedia/fr/thumb/c/cb/Caisse_d_allocations_familiales_france_logo.svg/1024px-Caisse_d_allocations_familiales_france_logo.svg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://www.visale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adil67.org/ladil/contact/?no_cache=1&amp;referer=1&amp;cHash=885b02be52f668ad3bc5b5c7d024cbd1" TargetMode="External"/><Relationship Id="rId7" Type="http://schemas.openxmlformats.org/officeDocument/2006/relationships/hyperlink" Target="http://www.adil67.org/" TargetMode="External"/><Relationship Id="rId2" Type="http://schemas.openxmlformats.org/officeDocument/2006/relationships/hyperlink" Target="https://www.adil67.org/ladil/ladil-du-bas-rh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adil67.org/fileadmin/Sites/ADIL_67/images/67_logo.pn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camus67.fr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mailto:info-logement@unistra.fr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ubergesdejeunesse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b.u-strasbg.fr/geoloc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ce réservé pour une image  23" descr="Une image contenant ciel, bâtiment, extérieur, bâtiment gouvernemental&#10;&#10;Description générée automatiquement">
            <a:extLst>
              <a:ext uri="{FF2B5EF4-FFF2-40B4-BE49-F238E27FC236}">
                <a16:creationId xmlns:a16="http://schemas.microsoft.com/office/drawing/2014/main" id="{B30FF4E2-5A24-F3D4-EA82-8B88C606B7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98" r="169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" name="ZoneTexte 13"/>
          <p:cNvSpPr txBox="1"/>
          <p:nvPr/>
        </p:nvSpPr>
        <p:spPr>
          <a:xfrm>
            <a:off x="648886" y="2580261"/>
            <a:ext cx="7846225" cy="120032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chemeClr val="bg1"/>
                </a:solidFill>
                <a:latin typeface="Unistra D"/>
                <a:cs typeface="Unistra D"/>
              </a:rPr>
              <a:t>Se loger à Strasbourg</a:t>
            </a:r>
            <a:endParaRPr lang="fr-FR" sz="7200" dirty="0">
              <a:solidFill>
                <a:schemeClr val="bg1"/>
              </a:solidFill>
              <a:latin typeface="Unistra D"/>
              <a:cs typeface="Unistra D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4" y="5005385"/>
            <a:ext cx="39139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2817" y="1074565"/>
            <a:ext cx="4149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6000" b="1" dirty="0">
                <a:solidFill>
                  <a:schemeClr val="bg1"/>
                </a:solidFill>
                <a:latin typeface="Unistra D" panose="02000503030000020000" pitchFamily="2" charset="77"/>
                <a:cs typeface="Unistra A"/>
              </a:rPr>
              <a:t>La question du budget</a:t>
            </a:r>
            <a:endParaRPr lang="fr-FR" sz="4000" dirty="0">
              <a:latin typeface="Unistra A"/>
              <a:cs typeface="Unistra A"/>
            </a:endParaRPr>
          </a:p>
        </p:txBody>
      </p:sp>
      <p:pic>
        <p:nvPicPr>
          <p:cNvPr id="10" name="Espace réservé pour une image  9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6417" r="26417"/>
          <a:stretch/>
        </p:blipFill>
        <p:spPr>
          <a:xfrm>
            <a:off x="4673600" y="-34724"/>
            <a:ext cx="4470399" cy="6310800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12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89550" y="588668"/>
            <a:ext cx="743931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latin typeface="Unistra A"/>
                <a:cs typeface="Unistra A"/>
              </a:rPr>
              <a:t>Estimation moyenne du coût d’un logement à Strasbourg</a:t>
            </a:r>
          </a:p>
          <a:p>
            <a:endParaRPr lang="fr-FR" sz="4000" b="1" i="1" dirty="0">
              <a:solidFill>
                <a:srgbClr val="FF3736"/>
              </a:solidFill>
              <a:latin typeface="Unistra A"/>
              <a:cs typeface="Unistra A"/>
            </a:endParaRPr>
          </a:p>
          <a:p>
            <a:pPr marL="342900" indent="-3429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400" dirty="0" smtClean="0">
                <a:latin typeface="Unistra A"/>
                <a:cs typeface="Unistra A"/>
              </a:rPr>
              <a:t>Résidence étudiante </a:t>
            </a:r>
            <a:r>
              <a:rPr lang="fr-FR" sz="2400" dirty="0">
                <a:latin typeface="Unistra A"/>
                <a:cs typeface="Unistra A"/>
              </a:rPr>
              <a:t>: entre </a:t>
            </a:r>
            <a:r>
              <a:rPr lang="fr-FR" sz="2400" b="1" dirty="0">
                <a:latin typeface="Unistra A"/>
                <a:cs typeface="Unistra A"/>
              </a:rPr>
              <a:t>520€ </a:t>
            </a:r>
            <a:r>
              <a:rPr lang="fr-FR" sz="2400" dirty="0">
                <a:latin typeface="Unistra A"/>
                <a:cs typeface="Unistra A"/>
              </a:rPr>
              <a:t>et </a:t>
            </a:r>
            <a:r>
              <a:rPr lang="fr-FR" sz="2400" b="1" dirty="0">
                <a:latin typeface="Unistra A"/>
                <a:cs typeface="Unistra A"/>
              </a:rPr>
              <a:t>650</a:t>
            </a:r>
            <a:r>
              <a:rPr lang="fr-FR" sz="2400" b="1" dirty="0" smtClean="0">
                <a:latin typeface="Unistra A"/>
                <a:cs typeface="Unistra A"/>
              </a:rPr>
              <a:t>€ </a:t>
            </a:r>
            <a:r>
              <a:rPr lang="fr-FR" sz="2400" dirty="0" smtClean="0">
                <a:latin typeface="Unistra A"/>
                <a:cs typeface="Unistra A"/>
              </a:rPr>
              <a:t>;</a:t>
            </a:r>
            <a:endParaRPr lang="fr-FR" sz="2400" dirty="0">
              <a:latin typeface="Unistra A"/>
              <a:cs typeface="Unistra A"/>
            </a:endParaRPr>
          </a:p>
          <a:p>
            <a:pPr marL="342900" indent="-3429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400" dirty="0" smtClean="0">
                <a:latin typeface="Unistra A"/>
                <a:cs typeface="Unistra A"/>
              </a:rPr>
              <a:t>Studio dans le secteur privé : entre </a:t>
            </a:r>
            <a:r>
              <a:rPr lang="fr-FR" sz="2400" b="1" dirty="0" smtClean="0">
                <a:latin typeface="Unistra A"/>
                <a:cs typeface="Unistra A"/>
              </a:rPr>
              <a:t>500€</a:t>
            </a:r>
            <a:r>
              <a:rPr lang="fr-FR" sz="2400" dirty="0" smtClean="0">
                <a:latin typeface="Unistra A"/>
                <a:cs typeface="Unistra A"/>
              </a:rPr>
              <a:t> et </a:t>
            </a:r>
            <a:r>
              <a:rPr lang="fr-FR" sz="2400" b="1" dirty="0" smtClean="0">
                <a:latin typeface="Unistra A"/>
                <a:cs typeface="Unistra A"/>
              </a:rPr>
              <a:t>750€ </a:t>
            </a:r>
            <a:r>
              <a:rPr lang="fr-FR" sz="2400" dirty="0" smtClean="0">
                <a:latin typeface="Unistra A"/>
                <a:cs typeface="Unistra A"/>
              </a:rPr>
              <a:t>charges comprises.</a:t>
            </a:r>
            <a:endParaRPr lang="fr-FR" sz="4000" b="1" i="1" dirty="0" smtClean="0">
              <a:solidFill>
                <a:srgbClr val="FF3736"/>
              </a:solidFill>
              <a:latin typeface="Unistra A"/>
              <a:cs typeface="Unistra A"/>
            </a:endParaRPr>
          </a:p>
          <a:p>
            <a:endParaRPr lang="fr-FR" sz="4000" b="1" i="1" dirty="0">
              <a:solidFill>
                <a:srgbClr val="FF3736"/>
              </a:solidFill>
              <a:latin typeface="Unistra A"/>
              <a:cs typeface="Unistra A"/>
            </a:endParaRPr>
          </a:p>
          <a:p>
            <a:endParaRPr lang="fr-FR" sz="4000" b="1" i="1" dirty="0">
              <a:solidFill>
                <a:srgbClr val="FF3736"/>
              </a:solidFill>
              <a:latin typeface="Unistra A"/>
              <a:cs typeface="Unistra A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E9EAFE66-9750-1F1D-99A5-619005DFB275}"/>
              </a:ext>
            </a:extLst>
          </p:cNvPr>
          <p:cNvSpPr txBox="1">
            <a:spLocks/>
          </p:cNvSpPr>
          <p:nvPr/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Chapitre 3 | Le Budget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5" t="36666" r="8316" b="14865"/>
          <a:stretch/>
        </p:blipFill>
        <p:spPr>
          <a:xfrm>
            <a:off x="6717437" y="4254367"/>
            <a:ext cx="1511427" cy="15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89550" y="588668"/>
            <a:ext cx="743931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>
                <a:latin typeface="Unistra A" panose="02000503030000020000" pitchFamily="2" charset="0"/>
                <a:cs typeface="Unistra A"/>
              </a:rPr>
              <a:t>En plus de votre loyer, il y a les charges (</a:t>
            </a:r>
            <a:r>
              <a:rPr lang="fr-FR" sz="2200" b="1" dirty="0" smtClean="0">
                <a:latin typeface="Unistra A" panose="02000503030000020000" pitchFamily="2" charset="0"/>
                <a:cs typeface="Unistra A"/>
              </a:rPr>
              <a:t>comprises ou non-comprises</a:t>
            </a:r>
            <a:r>
              <a:rPr lang="fr-FR" sz="2200" dirty="0" smtClean="0">
                <a:latin typeface="Unistra A" panose="02000503030000020000" pitchFamily="2" charset="0"/>
                <a:cs typeface="Unistra A"/>
              </a:rPr>
              <a:t>).</a:t>
            </a:r>
          </a:p>
          <a:p>
            <a:endParaRPr lang="fr-FR" sz="2200" dirty="0" smtClean="0">
              <a:latin typeface="Unistra A" panose="02000503030000020000" pitchFamily="2" charset="0"/>
              <a:cs typeface="Unistra 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i="1" dirty="0">
                <a:solidFill>
                  <a:srgbClr val="0070C0"/>
                </a:solidFill>
                <a:latin typeface="Unistra A" panose="02000503030000020000" pitchFamily="2" charset="0"/>
                <a:cs typeface="Unistra A"/>
              </a:rPr>
              <a:t>Que sont les </a:t>
            </a:r>
            <a:r>
              <a:rPr lang="fr-FR" sz="2200" b="1" i="1" dirty="0" smtClean="0">
                <a:solidFill>
                  <a:srgbClr val="0070C0"/>
                </a:solidFill>
                <a:latin typeface="Unistra A" panose="02000503030000020000" pitchFamily="2" charset="0"/>
                <a:cs typeface="Unistra A"/>
              </a:rPr>
              <a:t>charges comprises </a:t>
            </a:r>
            <a:r>
              <a:rPr lang="fr-FR" sz="2200" b="1" i="1" dirty="0">
                <a:solidFill>
                  <a:srgbClr val="0070C0"/>
                </a:solidFill>
                <a:latin typeface="Unistra A" panose="02000503030000020000" pitchFamily="2" charset="0"/>
                <a:cs typeface="Unistra A"/>
              </a:rPr>
              <a:t>?</a:t>
            </a:r>
          </a:p>
          <a:p>
            <a:endParaRPr lang="fr-FR" sz="1000" dirty="0">
              <a:latin typeface="Unistra A" panose="02000503030000020000" pitchFamily="2" charset="0"/>
              <a:cs typeface="Unistra A"/>
            </a:endParaRPr>
          </a:p>
          <a:p>
            <a:r>
              <a:rPr lang="fr-FR" sz="2200" dirty="0" smtClean="0">
                <a:latin typeface="Unistra A" panose="02000503030000020000" pitchFamily="2" charset="0"/>
                <a:cs typeface="Unistra A"/>
              </a:rPr>
              <a:t>Les </a:t>
            </a:r>
            <a:r>
              <a:rPr lang="fr-FR" sz="2200" b="1" dirty="0" smtClean="0">
                <a:latin typeface="Unistra A" panose="02000503030000020000" pitchFamily="2" charset="0"/>
                <a:cs typeface="Unistra A"/>
              </a:rPr>
              <a:t>charges comprises  </a:t>
            </a:r>
            <a:r>
              <a:rPr lang="fr-FR" sz="2200" dirty="0" smtClean="0">
                <a:latin typeface="Unistra A" panose="02000503030000020000" pitchFamily="2" charset="0"/>
                <a:cs typeface="Unistra A"/>
              </a:rPr>
              <a:t>sont</a:t>
            </a:r>
            <a:r>
              <a:rPr lang="fr-FR" sz="2200" b="1" dirty="0" smtClean="0">
                <a:latin typeface="Unistra A" panose="02000503030000020000" pitchFamily="2" charset="0"/>
                <a:cs typeface="Unistra A"/>
              </a:rPr>
              <a:t> </a:t>
            </a:r>
            <a:r>
              <a:rPr lang="fr-FR" sz="2200" dirty="0" smtClean="0">
                <a:latin typeface="Unistra A" panose="02000503030000020000" pitchFamily="2" charset="0"/>
                <a:cs typeface="Unistra A"/>
              </a:rPr>
              <a:t>les dépenses supplémentaires. Elles sont incluses </a:t>
            </a:r>
            <a:r>
              <a:rPr lang="fr-FR" sz="2200" dirty="0" smtClean="0">
                <a:latin typeface="Unistra A" panose="02000503030000020000" pitchFamily="2" charset="0"/>
              </a:rPr>
              <a:t>dans </a:t>
            </a:r>
            <a:r>
              <a:rPr lang="fr-FR" sz="2200" dirty="0">
                <a:latin typeface="Unistra A" panose="02000503030000020000" pitchFamily="2" charset="0"/>
              </a:rPr>
              <a:t>le </a:t>
            </a:r>
            <a:r>
              <a:rPr lang="fr-FR" sz="2200" b="1" dirty="0" smtClean="0">
                <a:latin typeface="Unistra A" panose="02000503030000020000" pitchFamily="2" charset="0"/>
              </a:rPr>
              <a:t>montant</a:t>
            </a:r>
            <a:r>
              <a:rPr lang="fr-FR" sz="2200" dirty="0">
                <a:latin typeface="Unistra A" panose="02000503030000020000" pitchFamily="2" charset="0"/>
              </a:rPr>
              <a:t> </a:t>
            </a:r>
            <a:r>
              <a:rPr lang="fr-FR" sz="2200" dirty="0" smtClean="0">
                <a:latin typeface="Unistra A" panose="02000503030000020000" pitchFamily="2" charset="0"/>
              </a:rPr>
              <a:t>du loyer pour un logement</a:t>
            </a:r>
            <a:r>
              <a:rPr lang="fr-FR" sz="2200" dirty="0" smtClean="0">
                <a:latin typeface="Unistra A" panose="02000503030000020000" pitchFamily="2" charset="0"/>
              </a:rPr>
              <a:t>.</a:t>
            </a:r>
          </a:p>
          <a:p>
            <a:endParaRPr lang="fr-FR" sz="1000" b="1" i="1" dirty="0">
              <a:solidFill>
                <a:srgbClr val="FF3736"/>
              </a:solidFill>
              <a:latin typeface="Unistra A" panose="02000503030000020000" pitchFamily="2" charset="0"/>
              <a:cs typeface="Unistra A"/>
            </a:endParaRPr>
          </a:p>
          <a:p>
            <a:r>
              <a:rPr lang="fr-FR" sz="2000" dirty="0">
                <a:latin typeface="Unistra A" panose="02000503030000020000" pitchFamily="2" charset="0"/>
              </a:rPr>
              <a:t>Dans les annonces immobilières, l’expression charges comprises est souvent </a:t>
            </a:r>
            <a:r>
              <a:rPr lang="fr-FR" sz="2000" b="1" dirty="0">
                <a:latin typeface="Unistra A" panose="02000503030000020000" pitchFamily="2" charset="0"/>
              </a:rPr>
              <a:t>abrégée en CC</a:t>
            </a:r>
            <a:r>
              <a:rPr lang="fr-FR" sz="2000" dirty="0">
                <a:latin typeface="Unistra A" panose="02000503030000020000" pitchFamily="2" charset="0"/>
              </a:rPr>
              <a:t>.</a:t>
            </a:r>
            <a:endParaRPr lang="fr-FR" sz="2000" i="1" dirty="0">
              <a:solidFill>
                <a:srgbClr val="FF3736"/>
              </a:solidFill>
              <a:latin typeface="Unistra A" panose="02000503030000020000" pitchFamily="2" charset="0"/>
              <a:cs typeface="Unistra A"/>
            </a:endParaRPr>
          </a:p>
          <a:p>
            <a:endParaRPr lang="fr-FR" sz="2200" dirty="0">
              <a:latin typeface="Unistra A" panose="02000503030000020000" pitchFamily="2" charset="0"/>
              <a:cs typeface="Unistra 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i="1" dirty="0" smtClean="0">
                <a:solidFill>
                  <a:srgbClr val="0070C0"/>
                </a:solidFill>
                <a:latin typeface="Unistra A" panose="02000503030000020000" pitchFamily="2" charset="0"/>
                <a:cs typeface="Unistra A"/>
              </a:rPr>
              <a:t>Qu’est-ce qu’elles peuvent inclurent ?</a:t>
            </a:r>
            <a:endParaRPr lang="fr-FR" sz="2200" b="1" i="1" dirty="0">
              <a:solidFill>
                <a:srgbClr val="0070C0"/>
              </a:solidFill>
              <a:latin typeface="Unistra A" panose="02000503030000020000" pitchFamily="2" charset="0"/>
              <a:cs typeface="Unistra A"/>
            </a:endParaRPr>
          </a:p>
          <a:p>
            <a:endParaRPr lang="fr-FR" sz="1000" dirty="0">
              <a:latin typeface="Unistra A" panose="02000503030000020000" pitchFamily="2" charset="0"/>
              <a:cs typeface="Unistra A"/>
            </a:endParaRPr>
          </a:p>
          <a:p>
            <a:pPr marL="285750" indent="-285750">
              <a:buFont typeface="Unistra Symbol" panose="00000500000000000000" pitchFamily="2" charset="0"/>
              <a:buChar char="3"/>
            </a:pPr>
            <a:r>
              <a:rPr lang="fr-FR" sz="2200" b="1" dirty="0">
                <a:latin typeface="Unistra A" panose="02000503030000020000" pitchFamily="2" charset="0"/>
              </a:rPr>
              <a:t>dépenses énergétiques </a:t>
            </a:r>
            <a:r>
              <a:rPr lang="fr-FR" sz="2200" dirty="0">
                <a:latin typeface="Unistra A" panose="02000503030000020000" pitchFamily="2" charset="0"/>
              </a:rPr>
              <a:t>(eau, électricité, gaz, chauffage</a:t>
            </a:r>
            <a:r>
              <a:rPr lang="fr-FR" sz="2200" dirty="0" smtClean="0">
                <a:latin typeface="Unistra A" panose="02000503030000020000" pitchFamily="2" charset="0"/>
              </a:rPr>
              <a:t>) ;</a:t>
            </a:r>
          </a:p>
          <a:p>
            <a:endParaRPr lang="fr-FR" sz="1000" dirty="0" smtClean="0">
              <a:latin typeface="Unistra A" panose="02000503030000020000" pitchFamily="2" charset="0"/>
            </a:endParaRPr>
          </a:p>
          <a:p>
            <a:pPr marL="285750" indent="-285750">
              <a:buFont typeface="Unistra Symbol" panose="00000500000000000000" pitchFamily="2" charset="0"/>
              <a:buChar char="3"/>
            </a:pPr>
            <a:r>
              <a:rPr lang="fr-FR" sz="2200" b="1" dirty="0" smtClean="0">
                <a:latin typeface="Unistra A" panose="02000503030000020000" pitchFamily="2" charset="0"/>
              </a:rPr>
              <a:t>l’entretien </a:t>
            </a:r>
            <a:r>
              <a:rPr lang="fr-FR" sz="2200" b="1" dirty="0">
                <a:latin typeface="Unistra A" panose="02000503030000020000" pitchFamily="2" charset="0"/>
              </a:rPr>
              <a:t>des parties communes </a:t>
            </a:r>
            <a:r>
              <a:rPr lang="fr-FR" sz="2200" dirty="0">
                <a:latin typeface="Unistra A" panose="02000503030000020000" pitchFamily="2" charset="0"/>
              </a:rPr>
              <a:t>(ascenseur, gardien, électricité des couloirs et halls</a:t>
            </a:r>
            <a:r>
              <a:rPr lang="fr-FR" sz="2200" dirty="0" smtClean="0">
                <a:latin typeface="Unistra A" panose="02000503030000020000" pitchFamily="2" charset="0"/>
              </a:rPr>
              <a:t>, les espaces verts, </a:t>
            </a:r>
            <a:r>
              <a:rPr lang="fr-FR" sz="2200" dirty="0">
                <a:latin typeface="Unistra A" panose="02000503030000020000" pitchFamily="2" charset="0"/>
              </a:rPr>
              <a:t>réparation d’équipements communs comme les boîtes aux </a:t>
            </a:r>
            <a:r>
              <a:rPr lang="fr-FR" sz="2200" dirty="0" smtClean="0">
                <a:latin typeface="Unistra A" panose="02000503030000020000" pitchFamily="2" charset="0"/>
              </a:rPr>
              <a:t>lettres) ;</a:t>
            </a:r>
          </a:p>
          <a:p>
            <a:pPr marL="285750" indent="-285750">
              <a:buFont typeface="Unistra Symbol" panose="00000500000000000000" pitchFamily="2" charset="0"/>
              <a:buChar char="3"/>
            </a:pPr>
            <a:endParaRPr lang="fr-FR" sz="1000" dirty="0">
              <a:latin typeface="Unistra A" panose="02000503030000020000" pitchFamily="2" charset="0"/>
            </a:endParaRPr>
          </a:p>
          <a:p>
            <a:pPr marL="285750" indent="-285750">
              <a:buFont typeface="Unistra Symbol" panose="00000500000000000000" pitchFamily="2" charset="0"/>
              <a:buChar char="3"/>
            </a:pPr>
            <a:r>
              <a:rPr lang="fr-FR" sz="2200" b="1" dirty="0" smtClean="0">
                <a:latin typeface="Unistra A" panose="02000503030000020000" pitchFamily="2" charset="0"/>
              </a:rPr>
              <a:t>taxes </a:t>
            </a:r>
            <a:r>
              <a:rPr lang="fr-FR" sz="2200" b="1" dirty="0">
                <a:latin typeface="Unistra A" panose="02000503030000020000" pitchFamily="2" charset="0"/>
              </a:rPr>
              <a:t>locatives </a:t>
            </a:r>
            <a:r>
              <a:rPr lang="fr-FR" sz="2200" dirty="0">
                <a:latin typeface="Unistra A" panose="02000503030000020000" pitchFamily="2" charset="0"/>
              </a:rPr>
              <a:t>(l’enlèvement des ordures </a:t>
            </a:r>
            <a:r>
              <a:rPr lang="fr-FR" sz="2200" dirty="0" smtClean="0">
                <a:latin typeface="Unistra A" panose="02000503030000020000" pitchFamily="2" charset="0"/>
              </a:rPr>
              <a:t>ménagères).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E9EAFE66-9750-1F1D-99A5-619005DFB275}"/>
              </a:ext>
            </a:extLst>
          </p:cNvPr>
          <p:cNvSpPr txBox="1">
            <a:spLocks/>
          </p:cNvSpPr>
          <p:nvPr/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Chapitre 3 | Le Budget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0" t="15521" r="18211" b="27965"/>
          <a:stretch/>
        </p:blipFill>
        <p:spPr>
          <a:xfrm>
            <a:off x="229026" y="2541594"/>
            <a:ext cx="549321" cy="7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89550" y="588668"/>
            <a:ext cx="743931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>
              <a:latin typeface="Unistra A" panose="02000503030000020000" pitchFamily="2" charset="0"/>
              <a:cs typeface="Unistra A"/>
            </a:endParaRPr>
          </a:p>
          <a:p>
            <a:endParaRPr lang="fr-FR" sz="2400" dirty="0">
              <a:latin typeface="Unistra A" panose="02000503030000020000" pitchFamily="2" charset="0"/>
              <a:cs typeface="Unistra A"/>
            </a:endParaRPr>
          </a:p>
          <a:p>
            <a:endParaRPr lang="fr-FR" sz="2400" dirty="0">
              <a:latin typeface="Unistra A" panose="02000503030000020000" pitchFamily="2" charset="0"/>
              <a:cs typeface="Unistra 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i="1" dirty="0" smtClean="0">
                <a:solidFill>
                  <a:srgbClr val="0070C0"/>
                </a:solidFill>
                <a:latin typeface="Unistra A" panose="02000503030000020000" pitchFamily="2" charset="0"/>
                <a:cs typeface="Unistra A"/>
              </a:rPr>
              <a:t>Les charges comprises n’incluent pas tout ! </a:t>
            </a:r>
            <a:endParaRPr lang="fr-FR" sz="2400" b="1" i="1" dirty="0">
              <a:solidFill>
                <a:srgbClr val="0070C0"/>
              </a:solidFill>
              <a:latin typeface="Unistra A" panose="02000503030000020000" pitchFamily="2" charset="0"/>
              <a:cs typeface="Unistra A"/>
            </a:endParaRPr>
          </a:p>
          <a:p>
            <a:pPr marL="285750" indent="-285750">
              <a:buFont typeface="Unistra Symbol" panose="00000500000000000000" pitchFamily="2" charset="0"/>
              <a:buChar char="3"/>
            </a:pPr>
            <a:endParaRPr lang="fr-FR" sz="2400" dirty="0">
              <a:latin typeface="Unistra A" panose="02000503030000020000" pitchFamily="2" charset="0"/>
            </a:endParaRPr>
          </a:p>
          <a:p>
            <a:pPr marL="265113"/>
            <a:r>
              <a:rPr lang="fr-FR" sz="2400" dirty="0">
                <a:latin typeface="Unistra A" panose="02000503030000020000" pitchFamily="2" charset="0"/>
              </a:rPr>
              <a:t>Cela ne comprend donc </a:t>
            </a:r>
            <a:r>
              <a:rPr lang="fr-FR" sz="2400" b="1" dirty="0">
                <a:latin typeface="Unistra A" panose="02000503030000020000" pitchFamily="2" charset="0"/>
              </a:rPr>
              <a:t>pas les charges privatives </a:t>
            </a:r>
            <a:r>
              <a:rPr lang="fr-FR" sz="2400" dirty="0">
                <a:latin typeface="Unistra A" panose="02000503030000020000" pitchFamily="2" charset="0"/>
              </a:rPr>
              <a:t>telles que la connexion </a:t>
            </a:r>
            <a:r>
              <a:rPr lang="fr-FR" sz="2400" dirty="0" smtClean="0">
                <a:latin typeface="Unistra A" panose="02000503030000020000" pitchFamily="2" charset="0"/>
              </a:rPr>
              <a:t>internet, l’abonnement à </a:t>
            </a:r>
            <a:r>
              <a:rPr lang="fr-FR" sz="2400" dirty="0" err="1" smtClean="0">
                <a:latin typeface="Unistra A" panose="02000503030000020000" pitchFamily="2" charset="0"/>
              </a:rPr>
              <a:t>Netflix</a:t>
            </a:r>
            <a:r>
              <a:rPr lang="fr-FR" sz="2400" dirty="0" smtClean="0">
                <a:latin typeface="Unistra A" panose="02000503030000020000" pitchFamily="2" charset="0"/>
              </a:rPr>
              <a:t> ou à la fibre.</a:t>
            </a:r>
            <a:endParaRPr lang="fr-FR" sz="2400" dirty="0">
              <a:latin typeface="Unistra A" panose="02000503030000020000" pitchFamily="2" charset="0"/>
              <a:cs typeface="Unistra A"/>
            </a:endParaRPr>
          </a:p>
          <a:p>
            <a:endParaRPr lang="fr-FR" sz="2400" b="1" i="1" dirty="0">
              <a:solidFill>
                <a:srgbClr val="FF3736"/>
              </a:solidFill>
              <a:latin typeface="Unistra A" panose="02000503030000020000" pitchFamily="2" charset="0"/>
              <a:cs typeface="Unistra A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E9EAFE66-9750-1F1D-99A5-619005DFB275}"/>
              </a:ext>
            </a:extLst>
          </p:cNvPr>
          <p:cNvSpPr txBox="1">
            <a:spLocks/>
          </p:cNvSpPr>
          <p:nvPr/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Chapitre 3 | Le Budget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5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637150" y="812712"/>
            <a:ext cx="7721057" cy="652282"/>
          </a:xfrm>
        </p:spPr>
        <p:txBody>
          <a:bodyPr>
            <a:noAutofit/>
          </a:bodyPr>
          <a:lstStyle/>
          <a:p>
            <a:r>
              <a:rPr lang="fr-FR" sz="3000" dirty="0">
                <a:latin typeface="Unistra A" panose="02000503030000020000" pitchFamily="2" charset="0"/>
              </a:rPr>
              <a:t>Les </a:t>
            </a:r>
            <a:r>
              <a:rPr lang="fr-FR" sz="3000" b="1" dirty="0">
                <a:latin typeface="Unistra A" panose="02000503030000020000" pitchFamily="2" charset="0"/>
              </a:rPr>
              <a:t>aides financières </a:t>
            </a:r>
            <a:r>
              <a:rPr lang="fr-FR" sz="3000" dirty="0">
                <a:latin typeface="Unistra A" panose="02000503030000020000" pitchFamily="2" charset="0"/>
              </a:rPr>
              <a:t>proposées par le gouvernement français</a:t>
            </a:r>
            <a:endParaRPr lang="fr-FR" sz="3000" dirty="0"/>
          </a:p>
          <a:p>
            <a:endParaRPr lang="fr-FR" sz="30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Chapitre 3 | Le Budget</a:t>
            </a: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59B065-D7FE-BDC2-D240-FA213E6708BA}"/>
              </a:ext>
            </a:extLst>
          </p:cNvPr>
          <p:cNvSpPr txBox="1"/>
          <p:nvPr/>
        </p:nvSpPr>
        <p:spPr>
          <a:xfrm>
            <a:off x="555020" y="1904715"/>
            <a:ext cx="648104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latin typeface="Unistra A" panose="02000503030000020000" pitchFamily="2" charset="0"/>
              </a:rPr>
              <a:t>Vous pouvez </a:t>
            </a:r>
            <a:r>
              <a:rPr lang="fr-FR" sz="2200" dirty="0" smtClean="0">
                <a:latin typeface="Unistra A" panose="02000503030000020000" pitchFamily="2" charset="0"/>
              </a:rPr>
              <a:t>déposer </a:t>
            </a:r>
            <a:r>
              <a:rPr lang="fr-FR" sz="2200" dirty="0" smtClean="0">
                <a:latin typeface="Unistra A" panose="02000503030000020000" pitchFamily="2" charset="0"/>
              </a:rPr>
              <a:t>une </a:t>
            </a:r>
            <a:r>
              <a:rPr lang="fr-FR" sz="2200" dirty="0" smtClean="0">
                <a:latin typeface="Unistra A" panose="02000503030000020000" pitchFamily="2" charset="0"/>
              </a:rPr>
              <a:t>demande pour bénéficier de </a:t>
            </a:r>
            <a:r>
              <a:rPr lang="fr-FR" sz="2200" dirty="0" smtClean="0">
                <a:latin typeface="Unistra A" panose="02000503030000020000" pitchFamily="2" charset="0"/>
              </a:rPr>
              <a:t>l'aide </a:t>
            </a:r>
            <a:r>
              <a:rPr lang="fr-FR" sz="2200" dirty="0" smtClean="0">
                <a:latin typeface="Unistra A" panose="02000503030000020000" pitchFamily="2" charset="0"/>
              </a:rPr>
              <a:t>personnalisée </a:t>
            </a:r>
            <a:r>
              <a:rPr lang="fr-FR" sz="2200" dirty="0">
                <a:latin typeface="Unistra A" panose="02000503030000020000" pitchFamily="2" charset="0"/>
              </a:rPr>
              <a:t>au </a:t>
            </a:r>
            <a:r>
              <a:rPr lang="fr-FR" sz="2200" dirty="0" smtClean="0">
                <a:latin typeface="Unistra A" panose="02000503030000020000" pitchFamily="2" charset="0"/>
              </a:rPr>
              <a:t>logement (APL) sur : </a:t>
            </a:r>
            <a:r>
              <a:rPr lang="fr-FR" sz="2000" dirty="0" smtClean="0">
                <a:latin typeface="Unistra A" panose="02000503030000020000" pitchFamily="2" charset="0"/>
                <a:hlinkClick r:id="rId2"/>
              </a:rPr>
              <a:t>https://www.caf.fr/allocataires/aides-et-demarches/droits-et-prestations/logement/les-aides-personnelles-au-logement - </a:t>
            </a:r>
            <a:endParaRPr lang="fr-FR" sz="2000" dirty="0" smtClean="0">
              <a:latin typeface="Unistra A" panose="02000503030000020000" pitchFamily="2" charset="0"/>
            </a:endParaRPr>
          </a:p>
          <a:p>
            <a:pPr algn="just"/>
            <a:endParaRPr lang="fr-FR" sz="700" dirty="0" smtClean="0">
              <a:latin typeface="Unistra A" panose="02000503030000020000" pitchFamily="2" charset="0"/>
            </a:endParaRPr>
          </a:p>
          <a:p>
            <a:pPr algn="just"/>
            <a:r>
              <a:rPr lang="fr-FR" sz="2200" dirty="0" smtClean="0">
                <a:latin typeface="Unistra A" panose="02000503030000020000" pitchFamily="2" charset="0"/>
              </a:rPr>
              <a:t>L’APL : </a:t>
            </a:r>
          </a:p>
          <a:p>
            <a:pPr marL="342900" indent="-342900" algn="just">
              <a:buFont typeface="Unistra A" panose="02000503030000020000" pitchFamily="2" charset="0"/>
              <a:buChar char="−"/>
            </a:pPr>
            <a:r>
              <a:rPr lang="fr-FR" sz="2200" dirty="0" smtClean="0">
                <a:latin typeface="Unistra A" panose="02000503030000020000" pitchFamily="2" charset="0"/>
              </a:rPr>
              <a:t>c’est une aide financière destinée à réduire le montant du loyer;</a:t>
            </a:r>
          </a:p>
          <a:p>
            <a:pPr marL="342900" indent="-342900" algn="just">
              <a:buFont typeface="Unistra A" panose="02000503030000020000" pitchFamily="2" charset="0"/>
              <a:buChar char="−"/>
            </a:pPr>
            <a:r>
              <a:rPr lang="fr-FR" sz="2200" dirty="0" smtClean="0">
                <a:latin typeface="Unistra A" panose="02000503030000020000" pitchFamily="2" charset="0"/>
              </a:rPr>
              <a:t>Elle est octroyée sous conditions de ressources et de validité de titre de séjour pour les locataires étrangers;</a:t>
            </a:r>
          </a:p>
          <a:p>
            <a:pPr marL="342900" indent="-342900" algn="just">
              <a:buFont typeface="Unistra A" panose="02000503030000020000" pitchFamily="2" charset="0"/>
              <a:buChar char="−"/>
            </a:pPr>
            <a:r>
              <a:rPr lang="fr-FR" sz="2200" dirty="0" smtClean="0">
                <a:latin typeface="Unistra A" panose="02000503030000020000" pitchFamily="2" charset="0"/>
              </a:rPr>
              <a:t>Elle est versée directement au propriétaire du logement.</a:t>
            </a:r>
            <a:endParaRPr lang="fr-FR" sz="2200" dirty="0" smtClean="0">
              <a:latin typeface="Unistra A" panose="02000503030000020000" pitchFamily="2" charset="0"/>
            </a:endParaRPr>
          </a:p>
          <a:p>
            <a:pPr algn="just"/>
            <a:endParaRPr lang="fr-FR" sz="2200" dirty="0">
              <a:latin typeface="Unistra A" panose="02000503030000020000" pitchFamily="2" charset="0"/>
            </a:endParaRPr>
          </a:p>
        </p:txBody>
      </p:sp>
      <p:pic>
        <p:nvPicPr>
          <p:cNvPr id="11" name="Picture 7" descr="Résultat de recherche d'images pour &quot;logo caf&quot;">
            <a:extLst>
              <a:ext uri="{FF2B5EF4-FFF2-40B4-BE49-F238E27FC236}">
                <a16:creationId xmlns:a16="http://schemas.microsoft.com/office/drawing/2014/main" id="{D141B275-1D9E-3EA1-8E18-2767F67233BE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60" y="2448615"/>
            <a:ext cx="1473052" cy="147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9550" y="5502053"/>
            <a:ext cx="7568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Unistra A" panose="02000503030000020000" pitchFamily="2" charset="0"/>
              </a:rPr>
              <a:t>La </a:t>
            </a:r>
            <a:r>
              <a:rPr lang="fr-FR" sz="2400" b="1" dirty="0" smtClean="0">
                <a:latin typeface="Unistra A" panose="02000503030000020000" pitchFamily="2" charset="0"/>
              </a:rPr>
              <a:t>caisse </a:t>
            </a:r>
            <a:r>
              <a:rPr lang="fr-FR" sz="2400" b="1" dirty="0">
                <a:latin typeface="Unistra A" panose="02000503030000020000" pitchFamily="2" charset="0"/>
              </a:rPr>
              <a:t>d'allocations familiales </a:t>
            </a:r>
            <a:r>
              <a:rPr lang="fr-FR" sz="2400" dirty="0">
                <a:latin typeface="Unistra A" panose="02000503030000020000" pitchFamily="2" charset="0"/>
              </a:rPr>
              <a:t>(</a:t>
            </a:r>
            <a:r>
              <a:rPr lang="fr-FR" sz="2400" dirty="0" smtClean="0">
                <a:latin typeface="Unistra A" panose="02000503030000020000" pitchFamily="2" charset="0"/>
              </a:rPr>
              <a:t>CAF) </a:t>
            </a:r>
            <a:r>
              <a:rPr lang="fr-FR" sz="2400" dirty="0">
                <a:latin typeface="Unistra A" panose="02000503030000020000" pitchFamily="2" charset="0"/>
              </a:rPr>
              <a:t>est un organisme </a:t>
            </a:r>
            <a:r>
              <a:rPr lang="fr-FR" sz="2400" dirty="0" smtClean="0">
                <a:latin typeface="Unistra A" panose="02000503030000020000" pitchFamily="2" charset="0"/>
              </a:rPr>
              <a:t> publique.</a:t>
            </a:r>
            <a:endParaRPr lang="fr-FR" sz="2400" dirty="0">
              <a:latin typeface="Unistra A" panose="02000503030000020000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0" t="15521" r="18211" b="27965"/>
          <a:stretch/>
        </p:blipFill>
        <p:spPr>
          <a:xfrm>
            <a:off x="240229" y="5352926"/>
            <a:ext cx="549321" cy="7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Chapitre 3 | Le Budget</a:t>
            </a: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9C66BC-E059-5D09-F915-6FE4C2743591}"/>
              </a:ext>
            </a:extLst>
          </p:cNvPr>
          <p:cNvSpPr txBox="1"/>
          <p:nvPr/>
        </p:nvSpPr>
        <p:spPr>
          <a:xfrm>
            <a:off x="704087" y="1331599"/>
            <a:ext cx="6543735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smtClean="0">
                <a:latin typeface="Unistra A" panose="02000503030000020000" pitchFamily="2" charset="0"/>
              </a:rPr>
              <a:t>Pour </a:t>
            </a:r>
            <a:r>
              <a:rPr lang="fr-FR" sz="2000" dirty="0" smtClean="0">
                <a:latin typeface="Unistra A" panose="02000503030000020000" pitchFamily="2" charset="0"/>
              </a:rPr>
              <a:t>effectuer une demande de logement vous devez avoir un </a:t>
            </a:r>
            <a:r>
              <a:rPr lang="fr-FR" sz="2000" b="1" dirty="0" smtClean="0">
                <a:latin typeface="Unistra A" panose="02000503030000020000" pitchFamily="2" charset="0"/>
              </a:rPr>
              <a:t>garant</a:t>
            </a:r>
            <a:r>
              <a:rPr lang="fr-FR" sz="2000" dirty="0" smtClean="0">
                <a:latin typeface="Unistra A" panose="02000503030000020000" pitchFamily="2" charset="0"/>
              </a:rPr>
              <a:t>.</a:t>
            </a:r>
            <a:r>
              <a:rPr lang="fr-FR" sz="2000" dirty="0">
                <a:latin typeface="Unistra A" panose="02000503030000020000" pitchFamily="2" charset="0"/>
              </a:rPr>
              <a:t> </a:t>
            </a:r>
            <a:endParaRPr lang="fr-FR" sz="2000" dirty="0" smtClean="0">
              <a:latin typeface="Unistra A" panose="0200050303000002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b="1" i="1" dirty="0" smtClean="0">
                <a:solidFill>
                  <a:srgbClr val="0070C0"/>
                </a:solidFill>
                <a:latin typeface="Unistra A" panose="02000503030000020000" pitchFamily="2" charset="0"/>
              </a:rPr>
              <a:t>Qu’est-ce qu’un garant?</a:t>
            </a:r>
            <a:endParaRPr lang="fr-FR" sz="2000" i="1" dirty="0" smtClean="0">
              <a:solidFill>
                <a:srgbClr val="0070C0"/>
              </a:solidFill>
              <a:latin typeface="Unistra A" panose="02000503030000020000" pitchFamily="2" charset="0"/>
            </a:endParaRPr>
          </a:p>
          <a:p>
            <a:pPr marL="357188" algn="just">
              <a:lnSpc>
                <a:spcPct val="150000"/>
              </a:lnSpc>
            </a:pPr>
            <a:r>
              <a:rPr lang="fr-FR" sz="2000" dirty="0" smtClean="0">
                <a:latin typeface="Unistra A" panose="02000503030000020000" pitchFamily="2" charset="0"/>
              </a:rPr>
              <a:t>C’est une </a:t>
            </a:r>
            <a:r>
              <a:rPr lang="fr-FR" sz="2000" b="1" dirty="0" smtClean="0">
                <a:latin typeface="Unistra A" panose="02000503030000020000" pitchFamily="2" charset="0"/>
              </a:rPr>
              <a:t>personne physique </a:t>
            </a:r>
            <a:r>
              <a:rPr lang="fr-FR" sz="2000" dirty="0" smtClean="0">
                <a:latin typeface="Unistra A" panose="02000503030000020000" pitchFamily="2" charset="0"/>
              </a:rPr>
              <a:t>(membre de la famille, ami, tiers) </a:t>
            </a:r>
            <a:r>
              <a:rPr lang="fr-FR" sz="2000" b="1" dirty="0" smtClean="0">
                <a:latin typeface="Unistra A" panose="02000503030000020000" pitchFamily="2" charset="0"/>
              </a:rPr>
              <a:t>ou morale</a:t>
            </a:r>
            <a:r>
              <a:rPr lang="fr-FR" sz="2000" dirty="0" smtClean="0">
                <a:latin typeface="Unistra A" panose="02000503030000020000" pitchFamily="2" charset="0"/>
              </a:rPr>
              <a:t> (entreprise, banque, association) </a:t>
            </a:r>
            <a:r>
              <a:rPr lang="fr-FR" sz="2000" b="1" dirty="0" smtClean="0">
                <a:latin typeface="Unistra A" panose="02000503030000020000" pitchFamily="2" charset="0"/>
              </a:rPr>
              <a:t>qui s’engage à payer le loyer du locataire, en cas d’impayée</a:t>
            </a:r>
            <a:r>
              <a:rPr lang="fr-FR" sz="2000" b="1" dirty="0" smtClean="0">
                <a:latin typeface="Unistra A" panose="0200050303000002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700" b="1" dirty="0" smtClean="0">
              <a:latin typeface="Unistra A" panose="0200050303000002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0070C0"/>
                </a:solidFill>
                <a:latin typeface="Unistra A" panose="02000503030000020000" pitchFamily="2" charset="0"/>
              </a:rPr>
              <a:t>Dans </a:t>
            </a:r>
            <a:r>
              <a:rPr lang="fr-FR" sz="2000" b="1" dirty="0">
                <a:solidFill>
                  <a:srgbClr val="0070C0"/>
                </a:solidFill>
                <a:latin typeface="Unistra A" panose="02000503030000020000" pitchFamily="2" charset="0"/>
              </a:rPr>
              <a:t>la plupart des cas un garant français vous sera demandé</a:t>
            </a:r>
            <a:r>
              <a:rPr lang="fr-FR" sz="2000" b="1" dirty="0">
                <a:latin typeface="Unistra A" panose="02000503030000020000" pitchFamily="2" charset="0"/>
              </a:rPr>
              <a:t>. </a:t>
            </a:r>
            <a:endParaRPr lang="fr-FR" sz="2000" b="1" dirty="0" smtClean="0">
              <a:latin typeface="Unistra A" panose="02000503030000020000" pitchFamily="2" charset="0"/>
            </a:endParaRPr>
          </a:p>
          <a:p>
            <a:pPr marL="357188" algn="just">
              <a:lnSpc>
                <a:spcPct val="150000"/>
              </a:lnSpc>
            </a:pPr>
            <a:r>
              <a:rPr lang="fr-FR" sz="2000" dirty="0" smtClean="0">
                <a:latin typeface="Unistra A" panose="02000503030000020000" pitchFamily="2" charset="0"/>
              </a:rPr>
              <a:t>Vous n’avez pas de garant, </a:t>
            </a:r>
            <a:r>
              <a:rPr lang="fr-FR" sz="2000" dirty="0" smtClean="0">
                <a:latin typeface="Unistra A" panose="02000503030000020000" pitchFamily="2" charset="0"/>
              </a:rPr>
              <a:t>ou de garant français ?</a:t>
            </a:r>
          </a:p>
          <a:p>
            <a:pPr marL="357188" algn="just">
              <a:lnSpc>
                <a:spcPct val="150000"/>
              </a:lnSpc>
            </a:pPr>
            <a:r>
              <a:rPr lang="fr-FR" sz="2000" dirty="0" smtClean="0">
                <a:latin typeface="Unistra A" panose="02000503030000020000" pitchFamily="2" charset="0"/>
              </a:rPr>
              <a:t>Rendez-vous </a:t>
            </a:r>
            <a:r>
              <a:rPr lang="fr-FR" sz="2000" dirty="0">
                <a:latin typeface="Unistra A" panose="02000503030000020000" pitchFamily="2" charset="0"/>
              </a:rPr>
              <a:t>sur  </a:t>
            </a:r>
            <a:r>
              <a:rPr lang="fr-FR" sz="2000" i="1" dirty="0" smtClean="0">
                <a:latin typeface="Unistra A" panose="02000503030000020000" pitchFamily="2" charset="0"/>
                <a:hlinkClick r:id="rId2"/>
              </a:rPr>
              <a:t>www.visale.fr</a:t>
            </a:r>
            <a:r>
              <a:rPr lang="fr-FR" sz="2000" i="1" dirty="0" smtClean="0">
                <a:latin typeface="Unistra A" panose="02000503030000020000" pitchFamily="2" charset="0"/>
              </a:rPr>
              <a:t>. </a:t>
            </a:r>
          </a:p>
          <a:p>
            <a:pPr marL="357188" algn="just">
              <a:lnSpc>
                <a:spcPct val="150000"/>
              </a:lnSpc>
            </a:pPr>
            <a:r>
              <a:rPr lang="fr-FR" sz="2000" i="1" dirty="0" smtClean="0">
                <a:latin typeface="Unistra A" panose="02000503030000020000" pitchFamily="2" charset="0"/>
              </a:rPr>
              <a:t>C’est </a:t>
            </a:r>
            <a:r>
              <a:rPr lang="fr-FR" sz="2000" i="1" dirty="0" smtClean="0">
                <a:latin typeface="Unistra A" panose="02000503030000020000" pitchFamily="2" charset="0"/>
              </a:rPr>
              <a:t>une </a:t>
            </a:r>
            <a:r>
              <a:rPr lang="fr-FR" sz="2000" b="1" i="1" dirty="0">
                <a:latin typeface="Unistra A" panose="02000503030000020000" pitchFamily="2" charset="0"/>
              </a:rPr>
              <a:t>garantie </a:t>
            </a:r>
            <a:r>
              <a:rPr lang="fr-FR" sz="2000" b="1" i="1" dirty="0" smtClean="0">
                <a:latin typeface="Unistra A" panose="02000503030000020000" pitchFamily="2" charset="0"/>
              </a:rPr>
              <a:t>gratuite </a:t>
            </a:r>
            <a:r>
              <a:rPr lang="fr-FR" sz="2000" i="1" dirty="0" smtClean="0">
                <a:latin typeface="Unistra A" panose="02000503030000020000" pitchFamily="2" charset="0"/>
              </a:rPr>
              <a:t>proposée par </a:t>
            </a:r>
            <a:r>
              <a:rPr lang="fr-FR" sz="2000" b="1" i="1" dirty="0" smtClean="0">
                <a:latin typeface="Unistra A" panose="02000503030000020000" pitchFamily="2" charset="0"/>
              </a:rPr>
              <a:t>Action Logement</a:t>
            </a:r>
            <a:r>
              <a:rPr lang="fr-FR" sz="2000" i="1" dirty="0" smtClean="0">
                <a:latin typeface="Unistra A" panose="02000503030000020000" pitchFamily="2" charset="0"/>
              </a:rPr>
              <a:t>.</a:t>
            </a:r>
            <a:endParaRPr lang="fr-FR" sz="2000" i="1" dirty="0">
              <a:latin typeface="Unistra A" panose="02000503030000020000" pitchFamily="2" charset="0"/>
            </a:endParaRPr>
          </a:p>
        </p:txBody>
      </p:sp>
      <p:pic>
        <p:nvPicPr>
          <p:cNvPr id="12" name="Picture 2" descr="Directives personnes physiques – Sécurisation locative Visale | Groupe  Action Logement">
            <a:extLst>
              <a:ext uri="{FF2B5EF4-FFF2-40B4-BE49-F238E27FC236}">
                <a16:creationId xmlns:a16="http://schemas.microsoft.com/office/drawing/2014/main" id="{ED00F6F8-4FA2-5976-56E1-3290E9A7E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99" y="4911118"/>
            <a:ext cx="1546952" cy="8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2" t="34048" r="35965" b="14864"/>
          <a:stretch/>
        </p:blipFill>
        <p:spPr>
          <a:xfrm>
            <a:off x="7393499" y="2376285"/>
            <a:ext cx="1665171" cy="1623542"/>
          </a:xfrm>
          <a:prstGeom prst="rect">
            <a:avLst/>
          </a:prstGeom>
        </p:spPr>
      </p:pic>
      <p:sp>
        <p:nvSpPr>
          <p:cNvPr id="13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637151" y="812712"/>
            <a:ext cx="7372698" cy="652282"/>
          </a:xfrm>
        </p:spPr>
        <p:txBody>
          <a:bodyPr>
            <a:normAutofit fontScale="92500" lnSpcReduction="10000"/>
          </a:bodyPr>
          <a:lstStyle/>
          <a:p>
            <a:r>
              <a:rPr lang="fr-FR" sz="4000" dirty="0" smtClean="0"/>
              <a:t>Trouver un </a:t>
            </a:r>
            <a:r>
              <a:rPr lang="fr-FR" sz="4000" dirty="0"/>
              <a:t>garant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50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6265" y="582136"/>
            <a:ext cx="439609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5500" b="1" dirty="0" smtClean="0">
                <a:solidFill>
                  <a:schemeClr val="bg1"/>
                </a:solidFill>
                <a:latin typeface="Unistra A"/>
                <a:cs typeface="Unistra A"/>
              </a:rPr>
              <a:t>Les</a:t>
            </a:r>
            <a:r>
              <a:rPr lang="fr-FR" sz="5500" b="1" dirty="0">
                <a:solidFill>
                  <a:schemeClr val="bg1"/>
                </a:solidFill>
                <a:latin typeface="Unistra A"/>
                <a:cs typeface="Unistra A"/>
              </a:rPr>
              <a:t> </a:t>
            </a:r>
            <a:r>
              <a:rPr lang="fr-FR" sz="5500" b="1" dirty="0" smtClean="0">
                <a:solidFill>
                  <a:schemeClr val="bg1"/>
                </a:solidFill>
                <a:latin typeface="Unistra A"/>
                <a:cs typeface="Unistra A"/>
              </a:rPr>
              <a:t>démarches </a:t>
            </a:r>
          </a:p>
          <a:p>
            <a:pPr>
              <a:buSzPct val="100000"/>
            </a:pPr>
            <a:r>
              <a:rPr lang="fr-FR" sz="5500" b="1" dirty="0" smtClean="0">
                <a:solidFill>
                  <a:schemeClr val="bg1"/>
                </a:solidFill>
                <a:latin typeface="Unistra A"/>
                <a:cs typeface="Unistra A"/>
              </a:rPr>
              <a:t>pour </a:t>
            </a:r>
            <a:r>
              <a:rPr lang="fr-FR" sz="5500" b="1" dirty="0">
                <a:solidFill>
                  <a:schemeClr val="bg1"/>
                </a:solidFill>
                <a:latin typeface="Unistra A"/>
                <a:cs typeface="Unistra A"/>
              </a:rPr>
              <a:t>emménager dans votre logement</a:t>
            </a:r>
          </a:p>
          <a:p>
            <a:pPr>
              <a:buSzPct val="100000"/>
            </a:pPr>
            <a:endParaRPr lang="fr-FR" sz="6000" b="1" dirty="0">
              <a:solidFill>
                <a:schemeClr val="bg1"/>
              </a:solidFill>
              <a:latin typeface="Unistra A"/>
              <a:cs typeface="Unistra A"/>
            </a:endParaRPr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r="26460"/>
          <a:stretch>
            <a:fillRect/>
          </a:stretch>
        </p:blipFill>
        <p:spPr/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5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3892" y="704032"/>
            <a:ext cx="56484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latin typeface="Unistra A"/>
                <a:cs typeface="Unistra A"/>
              </a:rPr>
              <a:t>Emménager</a:t>
            </a:r>
            <a:r>
              <a:rPr lang="fr-FR" sz="3000" dirty="0" smtClean="0">
                <a:latin typeface="Unistra A"/>
                <a:cs typeface="Unistra A"/>
              </a:rPr>
              <a:t> </a:t>
            </a:r>
          </a:p>
          <a:p>
            <a:r>
              <a:rPr lang="fr-FR" sz="3000" dirty="0" smtClean="0">
                <a:latin typeface="Unistra A"/>
                <a:cs typeface="Unistra A"/>
              </a:rPr>
              <a:t>= avoir les clés pour s’installer </a:t>
            </a:r>
          </a:p>
          <a:p>
            <a:r>
              <a:rPr lang="fr-FR" sz="3000" dirty="0" smtClean="0">
                <a:latin typeface="Unistra A"/>
                <a:cs typeface="Unistra A"/>
              </a:rPr>
              <a:t>dans le logement</a:t>
            </a:r>
            <a:endParaRPr lang="fr-FR" sz="3000" dirty="0">
              <a:latin typeface="Unistra A"/>
              <a:cs typeface="Unistra 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550" y="2014887"/>
            <a:ext cx="80993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500"/>
              </a:spcBef>
              <a:buSzPct val="100000"/>
              <a:defRPr/>
            </a:pPr>
            <a:endParaRPr lang="fr-FR" sz="2400" dirty="0">
              <a:latin typeface="Unistra A"/>
              <a:cs typeface="Unistra A"/>
            </a:endParaRPr>
          </a:p>
          <a:p>
            <a:pPr algn="just">
              <a:spcBef>
                <a:spcPts val="1500"/>
              </a:spcBef>
              <a:buSzPct val="100000"/>
              <a:defRPr/>
            </a:pPr>
            <a:r>
              <a:rPr lang="fr-FR" sz="2400" dirty="0" smtClean="0">
                <a:latin typeface="Unistra A"/>
                <a:cs typeface="Unistra A"/>
              </a:rPr>
              <a:t>Vous emménagez </a:t>
            </a:r>
            <a:r>
              <a:rPr lang="fr-FR" sz="2400" dirty="0" smtClean="0">
                <a:latin typeface="Unistra A"/>
                <a:cs typeface="Unistra A"/>
              </a:rPr>
              <a:t>dans votre logement seulement après avoir :</a:t>
            </a:r>
            <a:endParaRPr lang="fr-FR" sz="2400" dirty="0" smtClean="0">
              <a:latin typeface="Unistra A"/>
              <a:cs typeface="Unistra A"/>
            </a:endParaRPr>
          </a:p>
          <a:p>
            <a:pPr marL="342900" indent="-34290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400" b="1" dirty="0" smtClean="0">
                <a:latin typeface="Unistra A"/>
                <a:cs typeface="Unistra A"/>
              </a:rPr>
              <a:t>Signé </a:t>
            </a:r>
            <a:r>
              <a:rPr lang="fr-FR" sz="2400" b="1" dirty="0">
                <a:latin typeface="Unistra A"/>
                <a:cs typeface="Unistra A"/>
              </a:rPr>
              <a:t>votre bail </a:t>
            </a:r>
            <a:r>
              <a:rPr lang="fr-FR" sz="2400" dirty="0">
                <a:latin typeface="Unistra A"/>
                <a:cs typeface="Unistra A"/>
              </a:rPr>
              <a:t>(contrat de </a:t>
            </a:r>
            <a:r>
              <a:rPr lang="fr-FR" sz="2400" dirty="0" smtClean="0">
                <a:latin typeface="Unistra A"/>
                <a:cs typeface="Unistra A"/>
              </a:rPr>
              <a:t>location) ;</a:t>
            </a:r>
          </a:p>
          <a:p>
            <a:pPr marL="342900" indent="-34290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400" b="1" dirty="0">
                <a:latin typeface="Unistra A"/>
                <a:cs typeface="Unistra A"/>
              </a:rPr>
              <a:t>P</a:t>
            </a:r>
            <a:r>
              <a:rPr lang="fr-FR" sz="2400" b="1" dirty="0" smtClean="0">
                <a:latin typeface="Unistra A"/>
                <a:cs typeface="Unistra A"/>
              </a:rPr>
              <a:t>ayé </a:t>
            </a:r>
            <a:r>
              <a:rPr lang="fr-FR" sz="2400" b="1" dirty="0">
                <a:latin typeface="Unistra A"/>
                <a:cs typeface="Unistra A"/>
              </a:rPr>
              <a:t>une caution</a:t>
            </a:r>
            <a:r>
              <a:rPr lang="fr-FR" sz="2400" dirty="0">
                <a:latin typeface="Unistra A"/>
                <a:cs typeface="Unistra A"/>
              </a:rPr>
              <a:t> ( dépôt de </a:t>
            </a:r>
            <a:r>
              <a:rPr lang="fr-FR" sz="2400" dirty="0" smtClean="0">
                <a:latin typeface="Unistra A"/>
                <a:cs typeface="Unistra A"/>
              </a:rPr>
              <a:t>garantie) ;</a:t>
            </a:r>
          </a:p>
          <a:p>
            <a:pPr marL="342900" indent="-34290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400" b="1" dirty="0">
                <a:latin typeface="Unistra A"/>
                <a:cs typeface="Unistra A"/>
              </a:rPr>
              <a:t>P</a:t>
            </a:r>
            <a:r>
              <a:rPr lang="fr-FR" sz="2400" b="1" dirty="0" smtClean="0">
                <a:latin typeface="Unistra A"/>
                <a:cs typeface="Unistra A"/>
              </a:rPr>
              <a:t>ayé </a:t>
            </a:r>
            <a:r>
              <a:rPr lang="fr-FR" sz="2400" b="1" dirty="0" smtClean="0">
                <a:latin typeface="Unistra A"/>
                <a:cs typeface="Unistra A"/>
              </a:rPr>
              <a:t>un </a:t>
            </a:r>
            <a:r>
              <a:rPr lang="fr-FR" sz="2400" b="1" dirty="0">
                <a:latin typeface="Unistra A"/>
                <a:cs typeface="Unistra A"/>
              </a:rPr>
              <a:t>mois de loyer en </a:t>
            </a:r>
            <a:r>
              <a:rPr lang="fr-FR" sz="2400" b="1" dirty="0" smtClean="0">
                <a:latin typeface="Unistra A"/>
                <a:cs typeface="Unistra A"/>
              </a:rPr>
              <a:t>avance </a:t>
            </a:r>
            <a:r>
              <a:rPr lang="fr-FR" sz="2400" dirty="0">
                <a:latin typeface="Unistra A"/>
                <a:cs typeface="Unistra A"/>
              </a:rPr>
              <a:t>et des </a:t>
            </a:r>
            <a:r>
              <a:rPr lang="fr-FR" sz="2400" b="1" dirty="0">
                <a:latin typeface="Unistra A"/>
                <a:cs typeface="Unistra A"/>
              </a:rPr>
              <a:t>frais d’agences </a:t>
            </a:r>
            <a:r>
              <a:rPr lang="fr-FR" sz="2400" dirty="0">
                <a:latin typeface="Unistra A"/>
                <a:cs typeface="Unistra A"/>
              </a:rPr>
              <a:t>si </a:t>
            </a:r>
            <a:r>
              <a:rPr lang="fr-FR" sz="2400" dirty="0" smtClean="0">
                <a:latin typeface="Unistra A"/>
                <a:cs typeface="Unistra A"/>
              </a:rPr>
              <a:t>vous avez eu recours à une </a:t>
            </a:r>
            <a:r>
              <a:rPr lang="fr-FR" sz="2400" dirty="0">
                <a:latin typeface="Unistra A"/>
                <a:cs typeface="Unistra A"/>
              </a:rPr>
              <a:t>agence immobilière. </a:t>
            </a:r>
          </a:p>
          <a:p>
            <a:pPr>
              <a:spcBef>
                <a:spcPts val="1500"/>
              </a:spcBef>
              <a:buSzPct val="35000"/>
              <a:defRPr/>
            </a:pPr>
            <a:endParaRPr lang="fr-FR" sz="2400" dirty="0">
              <a:latin typeface="Unistra A"/>
              <a:cs typeface="Unistra A"/>
            </a:endParaRPr>
          </a:p>
          <a:p>
            <a:pPr>
              <a:spcBef>
                <a:spcPts val="1500"/>
              </a:spcBef>
              <a:buSzPct val="35000"/>
              <a:defRPr/>
            </a:pPr>
            <a:r>
              <a:rPr lang="fr-FR" sz="2400" dirty="0">
                <a:latin typeface="Unistra A"/>
                <a:cs typeface="Unistra A"/>
              </a:rPr>
              <a:t> </a:t>
            </a:r>
          </a:p>
          <a:p>
            <a:pPr>
              <a:spcBef>
                <a:spcPts val="1500"/>
              </a:spcBef>
              <a:buSzPct val="35000"/>
              <a:defRPr/>
            </a:pPr>
            <a:r>
              <a:rPr lang="fr-FR" sz="2400" dirty="0">
                <a:latin typeface="Unistra A"/>
                <a:cs typeface="Unistra A"/>
              </a:rPr>
              <a:t> </a:t>
            </a:r>
          </a:p>
          <a:p>
            <a:pPr marL="457200" indent="-457200">
              <a:spcBef>
                <a:spcPts val="1500"/>
              </a:spcBef>
              <a:buSzPct val="35000"/>
              <a:buFont typeface="Wingdings" charset="2"/>
              <a:buChar char="u"/>
              <a:defRPr/>
            </a:pPr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Chapitre 5 | Emménager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15146" r="38737" b="17299"/>
          <a:stretch/>
        </p:blipFill>
        <p:spPr>
          <a:xfrm>
            <a:off x="6164950" y="290605"/>
            <a:ext cx="2723950" cy="21377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25624" r="2632" b="24971"/>
          <a:stretch/>
        </p:blipFill>
        <p:spPr>
          <a:xfrm>
            <a:off x="2572334" y="5064984"/>
            <a:ext cx="3999327" cy="12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550" y="945022"/>
            <a:ext cx="5648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smtClean="0">
                <a:latin typeface="Unistra A"/>
                <a:cs typeface="Unistra A"/>
              </a:rPr>
              <a:t>Emménager </a:t>
            </a:r>
            <a:endParaRPr lang="fr-FR" sz="4000" dirty="0">
              <a:latin typeface="Unistra A"/>
              <a:cs typeface="Unistra 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550" y="1298965"/>
            <a:ext cx="666281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500"/>
              </a:spcBef>
              <a:buSzPct val="100000"/>
              <a:defRPr/>
            </a:pPr>
            <a:endParaRPr lang="fr-FR" sz="2400" b="1" dirty="0">
              <a:latin typeface="Unistra A"/>
              <a:cs typeface="Unistra A"/>
            </a:endParaRPr>
          </a:p>
          <a:p>
            <a:pPr marL="342900" indent="-34290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400" dirty="0" smtClean="0">
                <a:latin typeface="Unistra A"/>
                <a:cs typeface="Unistra A"/>
              </a:rPr>
              <a:t>Avoir souscrit</a:t>
            </a:r>
            <a:r>
              <a:rPr lang="fr-FR" sz="2400" dirty="0" smtClean="0">
                <a:latin typeface="Unistra A"/>
                <a:cs typeface="Unistra A"/>
              </a:rPr>
              <a:t> </a:t>
            </a:r>
            <a:r>
              <a:rPr lang="fr-FR" sz="2400" dirty="0" smtClean="0">
                <a:latin typeface="Unistra A"/>
                <a:cs typeface="Unistra A"/>
              </a:rPr>
              <a:t>une </a:t>
            </a:r>
            <a:r>
              <a:rPr lang="fr-FR" sz="2400" b="1" dirty="0" smtClean="0">
                <a:latin typeface="Unistra A"/>
                <a:cs typeface="Unistra A"/>
              </a:rPr>
              <a:t>assurance </a:t>
            </a:r>
            <a:r>
              <a:rPr lang="fr-FR" sz="2400" b="1" dirty="0">
                <a:latin typeface="Unistra A"/>
                <a:cs typeface="Unistra A"/>
              </a:rPr>
              <a:t>habitation </a:t>
            </a:r>
            <a:r>
              <a:rPr lang="fr-FR" sz="2400" dirty="0" smtClean="0">
                <a:latin typeface="Unistra A"/>
                <a:cs typeface="Unistra A"/>
              </a:rPr>
              <a:t>obligatoire qui vous couvrira en </a:t>
            </a:r>
            <a:r>
              <a:rPr lang="fr-FR" sz="2400" dirty="0">
                <a:latin typeface="Unistra A"/>
                <a:cs typeface="Unistra A"/>
              </a:rPr>
              <a:t>cas d’inondation, incendie et vols, </a:t>
            </a:r>
            <a:r>
              <a:rPr lang="fr-FR" sz="2400" dirty="0" smtClean="0">
                <a:latin typeface="Unistra A"/>
                <a:cs typeface="Unistra A"/>
              </a:rPr>
              <a:t>etc. ;</a:t>
            </a:r>
            <a:endParaRPr lang="fr-FR" sz="2400" b="1" dirty="0">
              <a:latin typeface="Unistra A"/>
              <a:cs typeface="Unistra A"/>
            </a:endParaRPr>
          </a:p>
          <a:p>
            <a:pPr marL="342900" indent="-342900" algn="just"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400" dirty="0" smtClean="0">
                <a:latin typeface="Unistra A"/>
                <a:cs typeface="Unistra A"/>
              </a:rPr>
              <a:t>Avoir fait un </a:t>
            </a:r>
            <a:r>
              <a:rPr lang="fr-FR" sz="2400" b="1" dirty="0" smtClean="0">
                <a:latin typeface="Unistra A"/>
                <a:cs typeface="Unistra A"/>
              </a:rPr>
              <a:t>état </a:t>
            </a:r>
            <a:r>
              <a:rPr lang="fr-FR" sz="2400" b="1" dirty="0">
                <a:latin typeface="Unistra A"/>
                <a:cs typeface="Unistra A"/>
              </a:rPr>
              <a:t>des </a:t>
            </a:r>
            <a:r>
              <a:rPr lang="fr-FR" sz="2400" b="1" dirty="0" smtClean="0">
                <a:latin typeface="Unistra A"/>
                <a:cs typeface="Unistra A"/>
              </a:rPr>
              <a:t>lieux. </a:t>
            </a:r>
          </a:p>
          <a:p>
            <a:pPr marL="265113" algn="just">
              <a:buSzPct val="100000"/>
              <a:defRPr/>
            </a:pPr>
            <a:r>
              <a:rPr lang="fr-FR" sz="2400" dirty="0" smtClean="0">
                <a:latin typeface="Unistra A"/>
                <a:cs typeface="Unistra A"/>
              </a:rPr>
              <a:t>Il s’agit de vérifier </a:t>
            </a:r>
            <a:r>
              <a:rPr lang="fr-FR" sz="2400" u="sng" dirty="0">
                <a:latin typeface="Unistra A"/>
                <a:cs typeface="Unistra A"/>
              </a:rPr>
              <a:t>avec beaucoup d’attention </a:t>
            </a:r>
            <a:r>
              <a:rPr lang="fr-FR" sz="2400" dirty="0">
                <a:latin typeface="Unistra A"/>
                <a:cs typeface="Unistra A"/>
              </a:rPr>
              <a:t>chaque pièce de l’appartement, le mobilier — si meublé — et répertorier sur la feuille d’état des lieux tout ce qui est abîmé, </a:t>
            </a:r>
            <a:r>
              <a:rPr lang="fr-FR" sz="2400" dirty="0" smtClean="0">
                <a:latin typeface="Unistra A"/>
                <a:cs typeface="Unistra A"/>
              </a:rPr>
              <a:t>cassé. </a:t>
            </a:r>
          </a:p>
          <a:p>
            <a:pPr marL="265113" algn="just">
              <a:buSzPct val="100000"/>
              <a:defRPr/>
            </a:pPr>
            <a:r>
              <a:rPr lang="fr-FR" sz="2400" dirty="0" smtClean="0">
                <a:latin typeface="Unistra A"/>
                <a:cs typeface="Unistra A"/>
              </a:rPr>
              <a:t>C’est une étape très importante si vous voulez récupérer </a:t>
            </a:r>
            <a:r>
              <a:rPr lang="fr-FR" sz="2400" dirty="0">
                <a:latin typeface="Unistra A"/>
                <a:cs typeface="Unistra A"/>
              </a:rPr>
              <a:t>l’intégralité du dépôt de garantie à la sortie du logement.</a:t>
            </a:r>
          </a:p>
          <a:p>
            <a:pPr>
              <a:spcBef>
                <a:spcPts val="1500"/>
              </a:spcBef>
              <a:buSzPct val="35000"/>
              <a:defRPr/>
            </a:pPr>
            <a:r>
              <a:rPr lang="fr-FR" sz="2400" dirty="0" smtClean="0">
                <a:latin typeface="Unistra A"/>
                <a:cs typeface="Unistra A"/>
              </a:rPr>
              <a:t>      </a:t>
            </a:r>
            <a:r>
              <a:rPr lang="fr-FR" sz="2400" b="1" dirty="0" smtClean="0">
                <a:latin typeface="Unistra A"/>
                <a:cs typeface="Unistra A"/>
              </a:rPr>
              <a:t>Prenez des photos lors de l’état des lieux !</a:t>
            </a:r>
            <a:endParaRPr lang="fr-FR" sz="2400" b="1" dirty="0">
              <a:latin typeface="Unistra A"/>
              <a:cs typeface="Unistra A"/>
            </a:endParaRPr>
          </a:p>
          <a:p>
            <a:pPr>
              <a:spcBef>
                <a:spcPts val="1500"/>
              </a:spcBef>
              <a:buSzPct val="35000"/>
              <a:defRPr/>
            </a:pPr>
            <a:r>
              <a:rPr lang="fr-FR" sz="2400" dirty="0">
                <a:latin typeface="Unistra A"/>
                <a:cs typeface="Unistra A"/>
              </a:rPr>
              <a:t> </a:t>
            </a:r>
          </a:p>
          <a:p>
            <a:pPr marL="457200" indent="-457200">
              <a:spcBef>
                <a:spcPts val="1500"/>
              </a:spcBef>
              <a:buSzPct val="35000"/>
              <a:buFont typeface="Wingdings" charset="2"/>
              <a:buChar char="u"/>
              <a:defRPr/>
            </a:pPr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Chapitre 5 | Emménager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9" t="25813" r="18737" b="28713"/>
          <a:stretch/>
        </p:blipFill>
        <p:spPr>
          <a:xfrm>
            <a:off x="7522142" y="1691432"/>
            <a:ext cx="1395664" cy="14014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27497" r="53158" b="25533"/>
          <a:stretch/>
        </p:blipFill>
        <p:spPr>
          <a:xfrm>
            <a:off x="7732637" y="3423891"/>
            <a:ext cx="1185169" cy="16526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0" t="15521" r="18211" b="27965"/>
          <a:stretch/>
        </p:blipFill>
        <p:spPr>
          <a:xfrm>
            <a:off x="707860" y="5222186"/>
            <a:ext cx="480816" cy="6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7510" y="1255934"/>
            <a:ext cx="73667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5500" b="1" dirty="0" smtClean="0">
                <a:solidFill>
                  <a:schemeClr val="bg1"/>
                </a:solidFill>
                <a:latin typeface="Unistra A" panose="02000503030000020000" pitchFamily="2" charset="0"/>
                <a:cs typeface="Unistra A"/>
              </a:rPr>
              <a:t>Attention aux</a:t>
            </a:r>
          </a:p>
          <a:p>
            <a:pPr>
              <a:buSzPct val="100000"/>
            </a:pPr>
            <a:r>
              <a:rPr lang="fr-FR" sz="5500" b="1" dirty="0">
                <a:solidFill>
                  <a:schemeClr val="bg1"/>
                </a:solidFill>
                <a:latin typeface="Unistra A" panose="02000503030000020000" pitchFamily="2" charset="0"/>
              </a:rPr>
              <a:t>e</a:t>
            </a:r>
            <a:r>
              <a:rPr lang="fr-FR" sz="5500" b="1" dirty="0" smtClean="0">
                <a:solidFill>
                  <a:schemeClr val="bg1"/>
                </a:solidFill>
                <a:latin typeface="Unistra A" panose="02000503030000020000" pitchFamily="2" charset="0"/>
              </a:rPr>
              <a:t>scroqueries ! </a:t>
            </a:r>
            <a:endParaRPr lang="fr-FR" sz="5500" b="1" dirty="0" smtClean="0">
              <a:solidFill>
                <a:schemeClr val="bg1"/>
              </a:solidFill>
              <a:latin typeface="Unistra A" panose="02000503030000020000" pitchFamily="2" charset="0"/>
            </a:endParaRPr>
          </a:p>
          <a:p>
            <a:pPr>
              <a:buSzPct val="100000"/>
            </a:pPr>
            <a:endParaRPr lang="fr-FR" sz="5500" b="1" dirty="0">
              <a:solidFill>
                <a:schemeClr val="bg1"/>
              </a:solidFill>
              <a:latin typeface="Unistra A" panose="02000503030000020000" pitchFamily="2" charset="0"/>
              <a:cs typeface="Unistra A"/>
            </a:endParaRPr>
          </a:p>
          <a:p>
            <a:pPr>
              <a:buSzPct val="100000"/>
            </a:pPr>
            <a:endParaRPr lang="fr-FR" sz="5500" b="1" dirty="0">
              <a:solidFill>
                <a:schemeClr val="bg1"/>
              </a:solidFill>
              <a:latin typeface="Unistra A" panose="02000503030000020000" pitchFamily="2" charset="0"/>
              <a:cs typeface="Unistra A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4" t="480" r="26296" b="-480"/>
          <a:stretch/>
        </p:blipFill>
        <p:spPr>
          <a:xfrm>
            <a:off x="4673599" y="0"/>
            <a:ext cx="4500000" cy="6351945"/>
          </a:xfrm>
        </p:spPr>
      </p:pic>
    </p:spTree>
    <p:extLst>
      <p:ext uri="{BB962C8B-B14F-4D97-AF65-F5344CB8AC3E}">
        <p14:creationId xmlns:p14="http://schemas.microsoft.com/office/powerpoint/2010/main" val="297120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FR" dirty="0"/>
              <a:t>Sommaire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5463" y="947484"/>
            <a:ext cx="794334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fr-FR" sz="3200" b="1" dirty="0">
                <a:solidFill>
                  <a:srgbClr val="000000"/>
                </a:solidFill>
                <a:latin typeface="Unistra A"/>
                <a:cs typeface="Unistra A"/>
              </a:rPr>
              <a:t>Préambule</a:t>
            </a:r>
            <a:r>
              <a:rPr lang="fr-FR" sz="3200" dirty="0">
                <a:solidFill>
                  <a:srgbClr val="000000"/>
                </a:solidFill>
                <a:latin typeface="Unistra A"/>
                <a:cs typeface="Unistra A"/>
              </a:rPr>
              <a:t>| Quand commencer à chercher un logement ?</a:t>
            </a:r>
          </a:p>
          <a:p>
            <a:pPr>
              <a:spcAft>
                <a:spcPts val="1000"/>
              </a:spcAft>
            </a:pPr>
            <a:r>
              <a:rPr lang="fr-FR" sz="3200" b="1" dirty="0" smtClean="0">
                <a:solidFill>
                  <a:srgbClr val="000000"/>
                </a:solidFill>
                <a:latin typeface="Unistra A"/>
                <a:cs typeface="Unistra A"/>
              </a:rPr>
              <a:t>Chapitre 2 </a:t>
            </a:r>
            <a:r>
              <a:rPr lang="fr-FR" sz="3200" dirty="0">
                <a:solidFill>
                  <a:srgbClr val="000000"/>
                </a:solidFill>
                <a:latin typeface="Unistra A"/>
                <a:cs typeface="Unistra A"/>
              </a:rPr>
              <a:t>| L’offre de logement à Strasbourg </a:t>
            </a:r>
            <a:endParaRPr lang="fr-FR" sz="3200" dirty="0" smtClean="0">
              <a:solidFill>
                <a:srgbClr val="000000"/>
              </a:solidFill>
              <a:latin typeface="Unistra A"/>
              <a:cs typeface="Unistra A"/>
            </a:endParaRPr>
          </a:p>
          <a:p>
            <a:pPr>
              <a:spcAft>
                <a:spcPts val="1000"/>
              </a:spcAft>
            </a:pPr>
            <a:r>
              <a:rPr lang="fr-FR" sz="3200" b="1" dirty="0" smtClean="0">
                <a:solidFill>
                  <a:srgbClr val="000000"/>
                </a:solidFill>
                <a:latin typeface="Unistra A"/>
                <a:cs typeface="Unistra A"/>
              </a:rPr>
              <a:t>Chapitre </a:t>
            </a:r>
            <a:r>
              <a:rPr lang="fr-FR" sz="3200" b="1" dirty="0">
                <a:solidFill>
                  <a:srgbClr val="000000"/>
                </a:solidFill>
                <a:latin typeface="Unistra A"/>
                <a:cs typeface="Unistra A"/>
              </a:rPr>
              <a:t>3 </a:t>
            </a:r>
            <a:r>
              <a:rPr lang="fr-FR" sz="3200" dirty="0">
                <a:solidFill>
                  <a:srgbClr val="000000"/>
                </a:solidFill>
                <a:latin typeface="Unistra A"/>
                <a:cs typeface="Unistra A"/>
              </a:rPr>
              <a:t>| La question du </a:t>
            </a:r>
            <a:r>
              <a:rPr lang="fr-FR" sz="3200" dirty="0" smtClean="0">
                <a:solidFill>
                  <a:srgbClr val="000000"/>
                </a:solidFill>
                <a:latin typeface="Unistra A"/>
                <a:cs typeface="Unistra A"/>
              </a:rPr>
              <a:t>budget</a:t>
            </a:r>
          </a:p>
          <a:p>
            <a:pPr>
              <a:spcAft>
                <a:spcPts val="1000"/>
              </a:spcAft>
            </a:pPr>
            <a:r>
              <a:rPr lang="fr-FR" sz="3200" b="1" dirty="0">
                <a:solidFill>
                  <a:srgbClr val="000000"/>
                </a:solidFill>
                <a:latin typeface="Unistra A"/>
                <a:cs typeface="Unistra A"/>
              </a:rPr>
              <a:t>Chapitre </a:t>
            </a:r>
            <a:r>
              <a:rPr lang="fr-FR" sz="3200" b="1" dirty="0" smtClean="0">
                <a:solidFill>
                  <a:srgbClr val="000000"/>
                </a:solidFill>
                <a:latin typeface="Unistra A"/>
                <a:cs typeface="Unistra A"/>
              </a:rPr>
              <a:t>4 </a:t>
            </a:r>
            <a:r>
              <a:rPr lang="fr-FR" sz="3200" dirty="0">
                <a:solidFill>
                  <a:srgbClr val="000000"/>
                </a:solidFill>
                <a:latin typeface="Unistra A"/>
                <a:cs typeface="Unistra A"/>
              </a:rPr>
              <a:t>| Les </a:t>
            </a:r>
            <a:r>
              <a:rPr lang="fr-FR" sz="3200" dirty="0" smtClean="0">
                <a:solidFill>
                  <a:srgbClr val="000000"/>
                </a:solidFill>
                <a:latin typeface="Unistra A"/>
                <a:cs typeface="Unistra A"/>
              </a:rPr>
              <a:t>démarches </a:t>
            </a:r>
            <a:r>
              <a:rPr lang="fr-FR" sz="3200" dirty="0">
                <a:solidFill>
                  <a:srgbClr val="000000"/>
                </a:solidFill>
                <a:latin typeface="Unistra A"/>
                <a:cs typeface="Unistra A"/>
              </a:rPr>
              <a:t>pour emménager dans votre </a:t>
            </a:r>
            <a:r>
              <a:rPr lang="fr-FR" sz="3200" dirty="0" smtClean="0">
                <a:solidFill>
                  <a:srgbClr val="000000"/>
                </a:solidFill>
                <a:latin typeface="Unistra A"/>
                <a:cs typeface="Unistra A"/>
              </a:rPr>
              <a:t>logement</a:t>
            </a:r>
            <a:endParaRPr lang="fr-FR" sz="3200" dirty="0">
              <a:solidFill>
                <a:srgbClr val="000000"/>
              </a:solidFill>
              <a:latin typeface="Unistra A"/>
              <a:cs typeface="Unistra A"/>
            </a:endParaRPr>
          </a:p>
          <a:p>
            <a:pPr>
              <a:spcAft>
                <a:spcPts val="1000"/>
              </a:spcAft>
            </a:pPr>
            <a:r>
              <a:rPr lang="fr-FR" sz="3200" b="1" dirty="0">
                <a:solidFill>
                  <a:srgbClr val="000000"/>
                </a:solidFill>
                <a:latin typeface="Unistra A"/>
                <a:cs typeface="Unistra A"/>
              </a:rPr>
              <a:t>Chapitre </a:t>
            </a:r>
            <a:r>
              <a:rPr lang="fr-FR" sz="3200" b="1" dirty="0" smtClean="0">
                <a:solidFill>
                  <a:srgbClr val="000000"/>
                </a:solidFill>
                <a:latin typeface="Unistra A"/>
                <a:cs typeface="Unistra A"/>
              </a:rPr>
              <a:t>5 </a:t>
            </a:r>
            <a:r>
              <a:rPr lang="fr-FR" sz="3200" dirty="0">
                <a:solidFill>
                  <a:srgbClr val="000000"/>
                </a:solidFill>
                <a:latin typeface="Unistra A"/>
                <a:cs typeface="Unistra A"/>
              </a:rPr>
              <a:t>| Attention aux escroqueries !</a:t>
            </a:r>
          </a:p>
          <a:p>
            <a:pPr>
              <a:spcAft>
                <a:spcPts val="1000"/>
              </a:spcAft>
            </a:pPr>
            <a:endParaRPr lang="fr-FR" sz="3200" dirty="0">
              <a:solidFill>
                <a:srgbClr val="000000"/>
              </a:solidFill>
              <a:latin typeface="Unistra A"/>
              <a:cs typeface="Unistra A"/>
            </a:endParaRPr>
          </a:p>
          <a:p>
            <a:pPr>
              <a:spcAft>
                <a:spcPts val="1000"/>
              </a:spcAft>
            </a:pPr>
            <a:endParaRPr lang="fr-FR" sz="3200" dirty="0">
              <a:solidFill>
                <a:srgbClr val="000000"/>
              </a:solidFill>
              <a:latin typeface="Unistra A"/>
              <a:cs typeface="Unistra A"/>
            </a:endParaRPr>
          </a:p>
        </p:txBody>
      </p:sp>
    </p:spTree>
    <p:extLst>
      <p:ext uri="{BB962C8B-B14F-4D97-AF65-F5344CB8AC3E}">
        <p14:creationId xmlns:p14="http://schemas.microsoft.com/office/powerpoint/2010/main" val="8425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EB9A513-F6F8-74CE-62BB-95ADD7095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1715"/>
          <a:stretch/>
        </p:blipFill>
        <p:spPr>
          <a:xfrm>
            <a:off x="48532" y="1713769"/>
            <a:ext cx="4122583" cy="4052111"/>
          </a:xfrm>
          <a:prstGeom prst="rect">
            <a:avLst/>
          </a:prstGeo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041E66-99DB-C10A-FB12-D1F81A90D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2731" y="861851"/>
            <a:ext cx="7372698" cy="652282"/>
          </a:xfrm>
        </p:spPr>
        <p:txBody>
          <a:bodyPr>
            <a:normAutofit lnSpcReduction="10000"/>
          </a:bodyPr>
          <a:lstStyle/>
          <a:p>
            <a:r>
              <a:rPr lang="fr-FR" sz="4000" dirty="0" smtClean="0"/>
              <a:t>Attention aux </a:t>
            </a:r>
            <a:r>
              <a:rPr lang="fr-FR" sz="4000" dirty="0"/>
              <a:t>escroqueries </a:t>
            </a:r>
          </a:p>
          <a:p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1E70875-3721-6D2B-1FCD-E21BE4D702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9550" y="249945"/>
            <a:ext cx="3621625" cy="30100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Chapitre 4 | Les escroqueries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F54ED4-456F-0FDD-B0A6-9CD7326E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1300" dirty="0"/>
              <a:t>Se loger à Strasbourg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DE2654-D9A1-2B68-5646-65A35E1C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CEFAB9C-9D20-B149-B69D-443DC4350F1B}" type="slidenum">
              <a:rPr lang="fr-FR" sz="13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fr-FR" sz="13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7957CC-AAA6-CE7D-F746-E6A79C5B030A}"/>
              </a:ext>
            </a:extLst>
          </p:cNvPr>
          <p:cNvSpPr/>
          <p:nvPr/>
        </p:nvSpPr>
        <p:spPr>
          <a:xfrm>
            <a:off x="4411175" y="1713769"/>
            <a:ext cx="4338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500"/>
              </a:spcBef>
              <a:buSzPct val="100000"/>
              <a:defRPr/>
            </a:pPr>
            <a:r>
              <a:rPr lang="fr-FR" sz="2000" dirty="0" smtClean="0">
                <a:latin typeface="Unistra A"/>
                <a:cs typeface="Unistra A"/>
              </a:rPr>
              <a:t>Chaque année des étudiants internationaux ou non sont victimes d’escroqueries au logement !</a:t>
            </a:r>
          </a:p>
          <a:p>
            <a:pPr marL="285750" indent="-28575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000" b="1" dirty="0" smtClean="0">
                <a:latin typeface="Unistra A"/>
                <a:cs typeface="Unistra A"/>
              </a:rPr>
              <a:t>Ne </a:t>
            </a:r>
            <a:r>
              <a:rPr lang="fr-FR" sz="2000" b="1" dirty="0" smtClean="0">
                <a:latin typeface="Unistra A"/>
                <a:cs typeface="Unistra A"/>
              </a:rPr>
              <a:t>payez rien </a:t>
            </a:r>
            <a:r>
              <a:rPr lang="fr-FR" sz="2000" b="1" dirty="0">
                <a:latin typeface="Unistra A"/>
                <a:cs typeface="Unistra A"/>
              </a:rPr>
              <a:t>avant d’avoir signé le bail</a:t>
            </a:r>
            <a:r>
              <a:rPr lang="fr-FR" sz="2000" dirty="0">
                <a:latin typeface="Unistra A"/>
                <a:cs typeface="Unistra A"/>
              </a:rPr>
              <a:t> </a:t>
            </a:r>
            <a:r>
              <a:rPr lang="fr-FR" sz="2000" dirty="0" smtClean="0">
                <a:latin typeface="Unistra A"/>
                <a:cs typeface="Unistra A"/>
              </a:rPr>
              <a:t>(contrat </a:t>
            </a:r>
            <a:r>
              <a:rPr lang="fr-FR" sz="2000" dirty="0">
                <a:latin typeface="Unistra A"/>
                <a:cs typeface="Unistra A"/>
              </a:rPr>
              <a:t>de location) ;</a:t>
            </a:r>
          </a:p>
          <a:p>
            <a:pPr marL="285750" indent="-28575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000" dirty="0" smtClean="0">
                <a:latin typeface="Unistra A"/>
                <a:cs typeface="Unistra A"/>
              </a:rPr>
              <a:t>Méfiez-vous </a:t>
            </a:r>
            <a:r>
              <a:rPr lang="fr-FR" sz="2000" dirty="0">
                <a:latin typeface="Unistra A"/>
                <a:cs typeface="Unistra A"/>
              </a:rPr>
              <a:t>des loyers </a:t>
            </a:r>
            <a:r>
              <a:rPr lang="fr-FR" sz="2000" dirty="0" smtClean="0">
                <a:latin typeface="Unistra A"/>
                <a:cs typeface="Unistra A"/>
              </a:rPr>
              <a:t>dont </a:t>
            </a:r>
            <a:r>
              <a:rPr lang="fr-FR" sz="2000" b="1" dirty="0" smtClean="0">
                <a:latin typeface="Unistra A"/>
                <a:cs typeface="Unistra A"/>
              </a:rPr>
              <a:t>les prix sont trop bas ;</a:t>
            </a:r>
            <a:endParaRPr lang="fr-FR" sz="2000" b="1" dirty="0">
              <a:latin typeface="Unistra A"/>
              <a:cs typeface="Unistra A"/>
            </a:endParaRPr>
          </a:p>
          <a:p>
            <a:pPr marL="285750" indent="-28575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000" dirty="0" smtClean="0">
                <a:latin typeface="Unistra A"/>
                <a:cs typeface="Unistra A"/>
              </a:rPr>
              <a:t>Méfiez-vous </a:t>
            </a:r>
            <a:r>
              <a:rPr lang="fr-FR" sz="2000" dirty="0">
                <a:latin typeface="Unistra A"/>
                <a:cs typeface="Unistra A"/>
              </a:rPr>
              <a:t>des </a:t>
            </a:r>
            <a:r>
              <a:rPr lang="fr-FR" sz="2000" b="1" dirty="0">
                <a:latin typeface="Unistra A"/>
                <a:cs typeface="Unistra A"/>
              </a:rPr>
              <a:t>photos floues ou trop « parfaites »</a:t>
            </a:r>
            <a:r>
              <a:rPr lang="fr-FR" sz="2000" dirty="0">
                <a:latin typeface="Unistra A"/>
                <a:cs typeface="Unistra A"/>
              </a:rPr>
              <a:t> ;</a:t>
            </a:r>
          </a:p>
          <a:p>
            <a:pPr marL="285750" indent="-285750" algn="just">
              <a:spcBef>
                <a:spcPts val="1500"/>
              </a:spcBef>
              <a:buSzPct val="100000"/>
              <a:buFont typeface="Unistra Symbol" panose="00000500000000000000" pitchFamily="2" charset="0"/>
              <a:buChar char="3"/>
              <a:defRPr/>
            </a:pPr>
            <a:r>
              <a:rPr lang="fr-FR" sz="2000" dirty="0">
                <a:latin typeface="Unistra A"/>
                <a:cs typeface="Unistra A"/>
              </a:rPr>
              <a:t>Ne </a:t>
            </a:r>
            <a:r>
              <a:rPr lang="fr-FR" sz="2000" dirty="0" smtClean="0">
                <a:latin typeface="Unistra A"/>
                <a:cs typeface="Unistra A"/>
              </a:rPr>
              <a:t>vous fiez pas aux </a:t>
            </a:r>
            <a:r>
              <a:rPr lang="fr-FR" sz="2000" dirty="0">
                <a:latin typeface="Unistra A"/>
                <a:cs typeface="Unistra A"/>
              </a:rPr>
              <a:t>sites internet offrant des </a:t>
            </a:r>
            <a:r>
              <a:rPr lang="fr-FR" sz="2000" b="1" dirty="0">
                <a:latin typeface="Unistra A"/>
                <a:cs typeface="Unistra A"/>
              </a:rPr>
              <a:t>listes de logement payantes</a:t>
            </a:r>
            <a:r>
              <a:rPr lang="fr-FR" sz="2000" dirty="0">
                <a:latin typeface="Unistra A"/>
                <a:cs typeface="Unistra 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61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>
              <a:latin typeface="Unistra D"/>
              <a:cs typeface="Unistra 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05255" y="1041354"/>
            <a:ext cx="7488937" cy="609397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70C0"/>
                </a:solidFill>
                <a:latin typeface="Unistra A" panose="02000503030000020000" pitchFamily="2" charset="0"/>
              </a:rPr>
              <a:t>Si vous </a:t>
            </a:r>
            <a:r>
              <a:rPr lang="fr-FR" sz="2000" b="1" dirty="0" smtClean="0">
                <a:solidFill>
                  <a:srgbClr val="0070C0"/>
                </a:solidFill>
                <a:latin typeface="Unistra A" panose="02000503030000020000" pitchFamily="2" charset="0"/>
              </a:rPr>
              <a:t>avez un doute sur une offre de logement ou une demande d’un propriétaire ou d’une agence immobilière </a:t>
            </a:r>
            <a:endParaRPr lang="fr-FR" sz="2000" dirty="0" smtClean="0">
              <a:latin typeface="Unistra A" panose="02000503030000020000" pitchFamily="2" charset="0"/>
            </a:endParaRPr>
          </a:p>
          <a:p>
            <a:pPr marL="357188" algn="just"/>
            <a:r>
              <a:rPr lang="fr-FR" sz="2000" dirty="0" smtClean="0">
                <a:latin typeface="Unistra A" panose="02000503030000020000" pitchFamily="2" charset="0"/>
              </a:rPr>
              <a:t>Contactez</a:t>
            </a:r>
            <a:r>
              <a:rPr lang="fr-FR" sz="2000" dirty="0" smtClean="0">
                <a:latin typeface="Unistra A" panose="02000503030000020000" pitchFamily="2" charset="0"/>
              </a:rPr>
              <a:t> </a:t>
            </a:r>
            <a:r>
              <a:rPr lang="fr-FR" sz="2000" dirty="0">
                <a:latin typeface="Unistra A" panose="02000503030000020000" pitchFamily="2" charset="0"/>
              </a:rPr>
              <a:t>la mission de </a:t>
            </a:r>
            <a:r>
              <a:rPr lang="fr-FR" sz="2000" b="1" dirty="0">
                <a:latin typeface="Unistra A" panose="02000503030000020000" pitchFamily="2" charset="0"/>
              </a:rPr>
              <a:t>l’Agence </a:t>
            </a:r>
            <a:r>
              <a:rPr lang="fr-FR" sz="2000" b="1" dirty="0" smtClean="0">
                <a:latin typeface="Unistra A" panose="02000503030000020000" pitchFamily="2" charset="0"/>
              </a:rPr>
              <a:t>départementale d’information </a:t>
            </a:r>
            <a:r>
              <a:rPr lang="fr-FR" sz="2000" b="1" dirty="0">
                <a:latin typeface="Unistra A" panose="02000503030000020000" pitchFamily="2" charset="0"/>
              </a:rPr>
              <a:t>sur le </a:t>
            </a:r>
            <a:r>
              <a:rPr lang="fr-FR" sz="2000" b="1" dirty="0" smtClean="0">
                <a:latin typeface="Unistra A" panose="02000503030000020000" pitchFamily="2" charset="0"/>
              </a:rPr>
              <a:t>logement </a:t>
            </a:r>
            <a:r>
              <a:rPr lang="fr-FR" sz="2000" dirty="0">
                <a:latin typeface="Unistra A" panose="02000503030000020000" pitchFamily="2" charset="0"/>
              </a:rPr>
              <a:t>(ADIL</a:t>
            </a:r>
            <a:r>
              <a:rPr lang="fr-FR" sz="2000" dirty="0" smtClean="0">
                <a:latin typeface="Unistra A" panose="02000503030000020000" pitchFamily="2" charset="0"/>
              </a:rPr>
              <a:t>) du Bas-Rhin : </a:t>
            </a:r>
          </a:p>
          <a:p>
            <a:pPr algn="just"/>
            <a:endParaRPr lang="fr-FR" sz="2000" dirty="0" smtClean="0">
              <a:latin typeface="Unistra A" panose="02000503030000020000" pitchFamily="2" charset="0"/>
            </a:endParaRPr>
          </a:p>
          <a:p>
            <a:pPr algn="just"/>
            <a:endParaRPr lang="fr-FR" sz="2000" dirty="0" smtClean="0">
              <a:latin typeface="Unistra A" panose="02000503030000020000" pitchFamily="2" charset="0"/>
            </a:endParaRPr>
          </a:p>
          <a:p>
            <a:pPr algn="just"/>
            <a:endParaRPr lang="fr-FR" sz="2000" dirty="0">
              <a:latin typeface="Unistra A" panose="02000503030000020000" pitchFamily="2" charset="0"/>
            </a:endParaRPr>
          </a:p>
          <a:p>
            <a:pPr algn="just"/>
            <a:endParaRPr lang="fr-FR" sz="2000" dirty="0" smtClean="0">
              <a:latin typeface="Unistra A" panose="02000503030000020000" pitchFamily="2" charset="0"/>
            </a:endParaRPr>
          </a:p>
          <a:p>
            <a:pPr algn="just"/>
            <a:r>
              <a:rPr lang="fr-FR" sz="2000" dirty="0" smtClean="0">
                <a:latin typeface="Unistra A" panose="02000503030000020000" pitchFamily="2" charset="0"/>
              </a:rPr>
              <a:t>Page </a:t>
            </a:r>
            <a:r>
              <a:rPr lang="fr-FR" sz="2000" dirty="0">
                <a:latin typeface="Unistra A" panose="02000503030000020000" pitchFamily="2" charset="0"/>
              </a:rPr>
              <a:t>adresse et horaire :</a:t>
            </a:r>
          </a:p>
          <a:p>
            <a:pPr marL="342900" indent="-342900" algn="just">
              <a:buFont typeface="Unistra A" panose="02000503030000020000" pitchFamily="2" charset="0"/>
              <a:buChar char="→"/>
            </a:pPr>
            <a:r>
              <a:rPr lang="fr-FR" sz="2000" dirty="0" smtClean="0">
                <a:latin typeface="Unistra A" panose="02000503030000020000" pitchFamily="2" charset="0"/>
              </a:rPr>
              <a:t> </a:t>
            </a:r>
            <a:r>
              <a:rPr lang="fr-FR" sz="2000" dirty="0" smtClean="0">
                <a:latin typeface="Unistra A" panose="02000503030000020000" pitchFamily="2" charset="0"/>
                <a:hlinkClick r:id="rId2"/>
              </a:rPr>
              <a:t>https://www.adil67.org/ladil/ladil-du-bas-rhin/ - </a:t>
            </a:r>
            <a:endParaRPr lang="fr-FR" sz="2000" dirty="0" smtClean="0">
              <a:latin typeface="Unistra A" panose="02000503030000020000" pitchFamily="2" charset="0"/>
            </a:endParaRPr>
          </a:p>
          <a:p>
            <a:r>
              <a:rPr lang="fr-FR" sz="2000" dirty="0" smtClean="0">
                <a:latin typeface="Unistra A" panose="02000503030000020000" pitchFamily="2" charset="0"/>
              </a:rPr>
              <a:t>Page contact : </a:t>
            </a:r>
          </a:p>
          <a:p>
            <a:pPr marL="342900" indent="-342900">
              <a:buFont typeface="Unistra A" panose="02000503030000020000" pitchFamily="2" charset="0"/>
              <a:buChar char="→"/>
            </a:pPr>
            <a:r>
              <a:rPr lang="fr-FR" sz="2000" dirty="0" smtClean="0">
                <a:latin typeface="Unistra A" panose="02000503030000020000" pitchFamily="2" charset="0"/>
                <a:hlinkClick r:id="rId3"/>
              </a:rPr>
              <a:t>https://www.adil67.org/ladil/contact/?no_cache=1&amp;referer=1&amp;cHash=885b02be52f668ad3bc5b5c7d024cbd1 - </a:t>
            </a:r>
            <a:endParaRPr lang="fr-FR" sz="2000" dirty="0" smtClean="0">
              <a:latin typeface="Unistra A" panose="02000503030000020000" pitchFamily="2" charset="0"/>
            </a:endParaRPr>
          </a:p>
          <a:p>
            <a:pPr algn="just"/>
            <a:endParaRPr lang="fr-FR" sz="1000" dirty="0">
              <a:latin typeface="Unistra A" panose="02000503030000020000" pitchFamily="2" charset="0"/>
            </a:endParaRPr>
          </a:p>
          <a:p>
            <a:pPr algn="just"/>
            <a:r>
              <a:rPr lang="fr-FR" sz="2000" dirty="0" smtClean="0">
                <a:latin typeface="Unistra A" panose="02000503030000020000" pitchFamily="2" charset="0"/>
              </a:rPr>
              <a:t>Vous obtiendrez un </a:t>
            </a:r>
            <a:r>
              <a:rPr lang="fr-FR" sz="2000" b="1" dirty="0">
                <a:latin typeface="Unistra A" panose="02000503030000020000" pitchFamily="2" charset="0"/>
              </a:rPr>
              <a:t>conseil qualifié et gratuit </a:t>
            </a:r>
            <a:r>
              <a:rPr lang="fr-FR" sz="2000" dirty="0">
                <a:latin typeface="Unistra A" panose="02000503030000020000" pitchFamily="2" charset="0"/>
              </a:rPr>
              <a:t>sur les aspects juridiques, financiers et fiscaux relatifs au </a:t>
            </a:r>
            <a:r>
              <a:rPr lang="fr-FR" sz="2000" dirty="0" smtClean="0">
                <a:latin typeface="Unistra A" panose="02000503030000020000" pitchFamily="2" charset="0"/>
              </a:rPr>
              <a:t>logement. </a:t>
            </a:r>
          </a:p>
          <a:p>
            <a:pPr algn="just"/>
            <a:endParaRPr lang="fr-FR" sz="2000" b="1" dirty="0">
              <a:latin typeface="Unistra A" panose="02000503030000020000" pitchFamily="2" charset="0"/>
              <a:cs typeface="Unistra D"/>
            </a:endParaRPr>
          </a:p>
          <a:p>
            <a:pPr algn="just"/>
            <a:endParaRPr lang="fr-FR" sz="2000" b="1" dirty="0">
              <a:latin typeface="Unistra A" panose="02000503030000020000" pitchFamily="2" charset="0"/>
              <a:cs typeface="Unistra D"/>
            </a:endParaRPr>
          </a:p>
          <a:p>
            <a:pPr algn="just"/>
            <a:r>
              <a:rPr lang="fr-FR" sz="2000" dirty="0" smtClean="0">
                <a:latin typeface="Unistra A" panose="02000503030000020000" pitchFamily="2" charset="0"/>
                <a:cs typeface="Unistra D"/>
              </a:rPr>
              <a:t>Une autre option serait de se </a:t>
            </a:r>
            <a:r>
              <a:rPr lang="fr-FR" sz="2000" dirty="0">
                <a:latin typeface="Unistra A" panose="02000503030000020000" pitchFamily="2" charset="0"/>
                <a:cs typeface="Unistra D"/>
              </a:rPr>
              <a:t>rendre au </a:t>
            </a:r>
            <a:r>
              <a:rPr lang="fr-FR" sz="2000" b="1" dirty="0">
                <a:latin typeface="Unistra A" panose="02000503030000020000" pitchFamily="2" charset="0"/>
                <a:cs typeface="Unistra D"/>
              </a:rPr>
              <a:t>c</a:t>
            </a:r>
            <a:r>
              <a:rPr lang="fr-FR" sz="2000" b="1" dirty="0" smtClean="0">
                <a:latin typeface="Unistra A" panose="02000503030000020000" pitchFamily="2" charset="0"/>
                <a:cs typeface="Unistra D"/>
              </a:rPr>
              <a:t>ommissariat </a:t>
            </a:r>
            <a:r>
              <a:rPr lang="fr-FR" sz="2000" b="1" dirty="0">
                <a:latin typeface="Unistra A" panose="02000503030000020000" pitchFamily="2" charset="0"/>
                <a:cs typeface="Unistra D"/>
              </a:rPr>
              <a:t>de police</a:t>
            </a:r>
            <a:r>
              <a:rPr lang="fr-FR" sz="2000" dirty="0">
                <a:latin typeface="Unistra A" panose="02000503030000020000" pitchFamily="2" charset="0"/>
                <a:cs typeface="Unistra D"/>
              </a:rPr>
              <a:t> le plus proche et de signaler l'escroquerie.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0" t="15521" r="18211" b="27965"/>
          <a:stretch/>
        </p:blipFill>
        <p:spPr>
          <a:xfrm>
            <a:off x="242132" y="1378991"/>
            <a:ext cx="549321" cy="740603"/>
          </a:xfrm>
          <a:prstGeom prst="rect">
            <a:avLst/>
          </a:prstGeom>
        </p:spPr>
      </p:pic>
      <p:pic>
        <p:nvPicPr>
          <p:cNvPr id="11" name="Picture 3" descr="ADIL 67">
            <a:extLst>
              <a:ext uri="{FF2B5EF4-FFF2-40B4-BE49-F238E27FC236}">
                <a16:creationId xmlns:a16="http://schemas.microsoft.com/office/drawing/2014/main" id="{4BAB98E7-C478-E74B-9DE8-7D837A0355F9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76" y="2441665"/>
            <a:ext cx="1051052" cy="8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DE5E13-2501-891D-0E21-2966727E5A11}"/>
              </a:ext>
            </a:extLst>
          </p:cNvPr>
          <p:cNvSpPr/>
          <p:nvPr/>
        </p:nvSpPr>
        <p:spPr>
          <a:xfrm>
            <a:off x="3699063" y="2533257"/>
            <a:ext cx="2509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Unistra A" panose="02000503030000020000" pitchFamily="2" charset="77"/>
                <a:hlinkClick r:id="rId7"/>
              </a:rPr>
              <a:t>www.adil67.org</a:t>
            </a:r>
            <a:r>
              <a:rPr lang="fr-FR" sz="2400" i="1" dirty="0">
                <a:latin typeface="Unistra A" panose="02000503030000020000" pitchFamily="2" charset="77"/>
              </a:rPr>
              <a:t>     </a:t>
            </a:r>
            <a:r>
              <a:rPr lang="fr-FR" dirty="0">
                <a:latin typeface="Unistra A" panose="02000503030000020000" pitchFamily="2" charset="77"/>
              </a:rPr>
              <a:t>    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25544" r="8457" b="25473"/>
          <a:stretch/>
        </p:blipFill>
        <p:spPr>
          <a:xfrm>
            <a:off x="-1408953" y="2984628"/>
            <a:ext cx="2079058" cy="125752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2041E66-99DB-C10A-FB12-D1F81A90D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0975" y="270200"/>
            <a:ext cx="7372698" cy="652282"/>
          </a:xfrm>
        </p:spPr>
        <p:txBody>
          <a:bodyPr>
            <a:normAutofit lnSpcReduction="10000"/>
          </a:bodyPr>
          <a:lstStyle/>
          <a:p>
            <a:r>
              <a:rPr lang="fr-FR" sz="4000" dirty="0" smtClean="0"/>
              <a:t>Attention aux </a:t>
            </a:r>
            <a:r>
              <a:rPr lang="fr-FR" sz="4000" dirty="0"/>
              <a:t>escroqueries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>
              <a:latin typeface="Unistra D"/>
              <a:cs typeface="Unistra 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32103" y="1603046"/>
            <a:ext cx="5715001" cy="452431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0070C0"/>
                </a:solidFill>
                <a:latin typeface="Unistra A" panose="02000503030000020000" pitchFamily="2" charset="0"/>
              </a:rPr>
              <a:t>Vous avez été victime d’une escroquerie au logement . Vous pouvez :</a:t>
            </a:r>
          </a:p>
          <a:p>
            <a:pPr algn="just"/>
            <a:endParaRPr lang="fr-FR" sz="700" dirty="0" smtClean="0">
              <a:latin typeface="Unistra A" panose="02000503030000020000" pitchFamily="2" charset="0"/>
            </a:endParaRPr>
          </a:p>
          <a:p>
            <a:pPr marL="700088" indent="-342900">
              <a:buFont typeface="Unistra A" panose="02000503030000020000" pitchFamily="2" charset="0"/>
              <a:buChar char="−"/>
            </a:pPr>
            <a:r>
              <a:rPr lang="fr-FR" sz="2000" dirty="0" smtClean="0">
                <a:latin typeface="Unistra A" panose="02000503030000020000" pitchFamily="2" charset="0"/>
                <a:cs typeface="Unistra D"/>
              </a:rPr>
              <a:t>Porter plainte dans le </a:t>
            </a:r>
            <a:r>
              <a:rPr lang="fr-FR" sz="2000" b="1" dirty="0">
                <a:latin typeface="Unistra A" panose="02000503030000020000" pitchFamily="2" charset="0"/>
                <a:cs typeface="Unistra D"/>
              </a:rPr>
              <a:t>c</a:t>
            </a:r>
            <a:r>
              <a:rPr lang="fr-FR" sz="2000" b="1" dirty="0" smtClean="0">
                <a:latin typeface="Unistra A" panose="02000503030000020000" pitchFamily="2" charset="0"/>
                <a:cs typeface="Unistra D"/>
              </a:rPr>
              <a:t>ommissariat </a:t>
            </a:r>
            <a:r>
              <a:rPr lang="fr-FR" sz="2000" b="1" dirty="0">
                <a:latin typeface="Unistra A" panose="02000503030000020000" pitchFamily="2" charset="0"/>
                <a:cs typeface="Unistra D"/>
              </a:rPr>
              <a:t>de police</a:t>
            </a:r>
            <a:r>
              <a:rPr lang="fr-FR" sz="2000" dirty="0">
                <a:latin typeface="Unistra A" panose="02000503030000020000" pitchFamily="2" charset="0"/>
                <a:cs typeface="Unistra D"/>
              </a:rPr>
              <a:t> le plus </a:t>
            </a:r>
            <a:r>
              <a:rPr lang="fr-FR" sz="2000" dirty="0" smtClean="0">
                <a:latin typeface="Unistra A" panose="02000503030000020000" pitchFamily="2" charset="0"/>
                <a:cs typeface="Unistra D"/>
              </a:rPr>
              <a:t>proche. </a:t>
            </a:r>
          </a:p>
          <a:p>
            <a:pPr marL="357188"/>
            <a:endParaRPr lang="fr-FR" sz="700" dirty="0" smtClean="0">
              <a:latin typeface="Unistra A" panose="02000503030000020000" pitchFamily="2" charset="0"/>
              <a:cs typeface="Unistra D"/>
            </a:endParaRPr>
          </a:p>
          <a:p>
            <a:pPr marL="700088" indent="-342900">
              <a:buFont typeface="Unistra A" panose="02000503030000020000" pitchFamily="2" charset="0"/>
              <a:buChar char="−"/>
            </a:pPr>
            <a:r>
              <a:rPr lang="fr-FR" sz="2000" dirty="0" smtClean="0">
                <a:latin typeface="Unistra A" panose="02000503030000020000" pitchFamily="2" charset="0"/>
              </a:rPr>
              <a:t>Contactez le correspondant relations internationales et/ou le responsable de la </a:t>
            </a:r>
            <a:r>
              <a:rPr lang="fr-FR" sz="2000" b="1" dirty="0" smtClean="0">
                <a:latin typeface="Unistra A" panose="02000503030000020000" pitchFamily="2" charset="0"/>
              </a:rPr>
              <a:t>scolarité</a:t>
            </a:r>
            <a:r>
              <a:rPr lang="fr-FR" sz="2000" dirty="0" smtClean="0">
                <a:latin typeface="Unistra A" panose="02000503030000020000" pitchFamily="2" charset="0"/>
              </a:rPr>
              <a:t> de votre faculté à l’Université de Strasbourg  ;</a:t>
            </a:r>
          </a:p>
          <a:p>
            <a:pPr marL="357188"/>
            <a:endParaRPr lang="fr-FR" sz="700" dirty="0" smtClean="0">
              <a:latin typeface="Unistra A" panose="02000503030000020000" pitchFamily="2" charset="0"/>
            </a:endParaRPr>
          </a:p>
          <a:p>
            <a:pPr marL="700088" indent="-342900">
              <a:buFont typeface="Unistra A" panose="02000503030000020000" pitchFamily="2" charset="0"/>
              <a:buChar char="−"/>
            </a:pPr>
            <a:r>
              <a:rPr lang="fr-FR" sz="2000" dirty="0" smtClean="0">
                <a:latin typeface="Unistra A" panose="02000503030000020000" pitchFamily="2" charset="0"/>
              </a:rPr>
              <a:t>Contactez le </a:t>
            </a:r>
            <a:r>
              <a:rPr lang="fr-FR" sz="2000" b="1" dirty="0" smtClean="0">
                <a:latin typeface="Unistra A" panose="02000503030000020000" pitchFamily="2" charset="0"/>
              </a:rPr>
              <a:t>CAMUS</a:t>
            </a:r>
            <a:r>
              <a:rPr lang="fr-FR" sz="2000" dirty="0" smtClean="0">
                <a:latin typeface="Unistra A" panose="02000503030000020000" pitchFamily="2" charset="0"/>
              </a:rPr>
              <a:t> </a:t>
            </a:r>
            <a:r>
              <a:rPr lang="fr-FR" sz="2000" dirty="0">
                <a:latin typeface="Unistra A" panose="02000503030000020000" pitchFamily="2" charset="0"/>
              </a:rPr>
              <a:t>(Centre d’accueil médico-psychologique de Strasbourg</a:t>
            </a:r>
            <a:r>
              <a:rPr lang="fr-FR" sz="2000" dirty="0" smtClean="0">
                <a:latin typeface="Unistra A" panose="02000503030000020000" pitchFamily="2" charset="0"/>
              </a:rPr>
              <a:t>) :  </a:t>
            </a:r>
            <a:r>
              <a:rPr lang="fr-FR" sz="2000" i="1" dirty="0">
                <a:latin typeface="Unistra A" panose="02000503030000020000" pitchFamily="2" charset="0"/>
                <a:hlinkClick r:id="rId2"/>
              </a:rPr>
              <a:t>www.camus67.fr</a:t>
            </a:r>
            <a:r>
              <a:rPr lang="fr-FR" sz="2000" i="1" dirty="0">
                <a:latin typeface="Unistra A" panose="02000503030000020000" pitchFamily="2" charset="0"/>
              </a:rPr>
              <a:t> </a:t>
            </a:r>
            <a:endParaRPr lang="fr-FR" sz="2000" i="1" dirty="0" smtClean="0">
              <a:latin typeface="Unistra A" panose="02000503030000020000" pitchFamily="2" charset="0"/>
            </a:endParaRPr>
          </a:p>
          <a:p>
            <a:pPr marL="357188"/>
            <a:endParaRPr lang="fr-FR" sz="700" i="1" dirty="0" smtClean="0">
              <a:latin typeface="Unistra A" panose="02000503030000020000" pitchFamily="2" charset="0"/>
            </a:endParaRPr>
          </a:p>
          <a:p>
            <a:pPr marL="700088" indent="-342900">
              <a:buFont typeface="Unistra A" panose="02000503030000020000" pitchFamily="2" charset="0"/>
              <a:buChar char="−"/>
            </a:pPr>
            <a:r>
              <a:rPr lang="fr-FR" sz="2000" dirty="0" smtClean="0">
                <a:latin typeface="Unistra A" panose="02000503030000020000" pitchFamily="2" charset="0"/>
              </a:rPr>
              <a:t>Contactez </a:t>
            </a:r>
            <a:r>
              <a:rPr lang="fr-FR" sz="2000" b="1" dirty="0" smtClean="0">
                <a:latin typeface="Unistra A" panose="02000503030000020000" pitchFamily="2" charset="0"/>
              </a:rPr>
              <a:t>l’assistante </a:t>
            </a:r>
            <a:r>
              <a:rPr lang="fr-FR" sz="2000" b="1" dirty="0">
                <a:latin typeface="Unistra A" panose="02000503030000020000" pitchFamily="2" charset="0"/>
              </a:rPr>
              <a:t>sociale</a:t>
            </a:r>
            <a:r>
              <a:rPr lang="fr-FR" sz="2000" dirty="0">
                <a:latin typeface="Unistra A" panose="02000503030000020000" pitchFamily="2" charset="0"/>
              </a:rPr>
              <a:t> de votre faculté/institut/école</a:t>
            </a:r>
          </a:p>
          <a:p>
            <a:pPr marL="357188" algn="just"/>
            <a:endParaRPr lang="fr-FR" sz="2000" dirty="0" smtClean="0">
              <a:latin typeface="Unistra A" panose="02000503030000020000" pitchFamily="2" charset="0"/>
              <a:cs typeface="Unistra D"/>
            </a:endParaRPr>
          </a:p>
          <a:p>
            <a:pPr marL="357188" algn="just"/>
            <a:r>
              <a:rPr lang="fr-FR" sz="2000" dirty="0" smtClean="0">
                <a:latin typeface="Unistra A" panose="02000503030000020000" pitchFamily="2" charset="0"/>
                <a:cs typeface="Unistra D"/>
              </a:rPr>
              <a:t>Toutes ces personnes sont là pour vous aider !</a:t>
            </a:r>
            <a:endParaRPr lang="fr-FR" sz="2000" dirty="0">
              <a:latin typeface="Unistra A" panose="02000503030000020000" pitchFamily="2" charset="0"/>
              <a:cs typeface="Unistra D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25544" r="8457" b="25473"/>
          <a:stretch/>
        </p:blipFill>
        <p:spPr>
          <a:xfrm>
            <a:off x="6857223" y="1468906"/>
            <a:ext cx="2079058" cy="125752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2041E66-99DB-C10A-FB12-D1F81A90D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0975" y="439816"/>
            <a:ext cx="7372698" cy="652282"/>
          </a:xfrm>
        </p:spPr>
        <p:txBody>
          <a:bodyPr>
            <a:normAutofit lnSpcReduction="10000"/>
          </a:bodyPr>
          <a:lstStyle/>
          <a:p>
            <a:r>
              <a:rPr lang="fr-FR" sz="4000" dirty="0" smtClean="0"/>
              <a:t>Attention aux </a:t>
            </a:r>
            <a:r>
              <a:rPr lang="fr-FR" sz="4000" dirty="0"/>
              <a:t>escroqueries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fr-FR" sz="4000" dirty="0" smtClean="0">
                <a:latin typeface="Unistra D" panose="02000503030000020000" pitchFamily="2" charset="77"/>
              </a:rPr>
              <a:t>Pour vous orienter dans vos recherches de logement, </a:t>
            </a:r>
            <a:r>
              <a:rPr lang="fr-FR" sz="4000" dirty="0" smtClean="0">
                <a:latin typeface="Unistra D" panose="02000503030000020000" pitchFamily="2" charset="77"/>
              </a:rPr>
              <a:t>contactez </a:t>
            </a:r>
            <a:r>
              <a:rPr lang="fr-FR" sz="4000" dirty="0" smtClean="0">
                <a:latin typeface="Unistra D" panose="02000503030000020000" pitchFamily="2" charset="77"/>
              </a:rPr>
              <a:t>:</a:t>
            </a:r>
            <a:endParaRPr lang="fr-FR" sz="4000" dirty="0">
              <a:latin typeface="Unistra D" panose="02000503030000020000" pitchFamily="2" charset="77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89551" y="2878517"/>
            <a:ext cx="5057795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4000" dirty="0">
                <a:solidFill>
                  <a:srgbClr val="000000"/>
                </a:solidFill>
                <a:latin typeface="Unistra A" panose="0200050303000002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info-logement@unistra.fr</a:t>
            </a:r>
            <a:endParaRPr lang="fr-F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t="19076" r="60210" b="34702"/>
          <a:stretch/>
        </p:blipFill>
        <p:spPr>
          <a:xfrm flipH="1">
            <a:off x="6349330" y="4052236"/>
            <a:ext cx="1788040" cy="175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8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latin typeface="Unistra D" panose="02000503030000020000" pitchFamily="2" charset="77"/>
              </a:rPr>
              <a:t>Télécharger le guide d</a:t>
            </a:r>
            <a:r>
              <a:rPr lang="fr-FR" sz="4000" dirty="0" smtClean="0">
                <a:latin typeface="Unistra D" panose="02000503030000020000" pitchFamily="2" charset="77"/>
              </a:rPr>
              <a:t>u logement</a:t>
            </a:r>
            <a:endParaRPr lang="fr-FR" sz="4000" dirty="0">
              <a:latin typeface="Unistra D" panose="02000503030000020000" pitchFamily="2" charset="77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85" y="2229603"/>
            <a:ext cx="2115764" cy="27427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47" y="2229603"/>
            <a:ext cx="2104985" cy="27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latin typeface="Unistra D" panose="02000503030000020000" pitchFamily="2" charset="77"/>
              </a:rPr>
              <a:t>Télécharger le guide </a:t>
            </a:r>
            <a:r>
              <a:rPr lang="fr-FR" sz="4000" dirty="0" smtClean="0">
                <a:latin typeface="Unistra D" panose="02000503030000020000" pitchFamily="2" charset="77"/>
              </a:rPr>
              <a:t>d'accueil (</a:t>
            </a:r>
            <a:r>
              <a:rPr lang="fr-FR" sz="4000" dirty="0" err="1" smtClean="0">
                <a:latin typeface="Unistra D" panose="02000503030000020000" pitchFamily="2" charset="77"/>
              </a:rPr>
              <a:t>Welcome</a:t>
            </a:r>
            <a:r>
              <a:rPr lang="fr-FR" sz="4000" dirty="0" smtClean="0">
                <a:latin typeface="Unistra D" panose="02000503030000020000" pitchFamily="2" charset="77"/>
              </a:rPr>
              <a:t> guide)</a:t>
            </a:r>
            <a:endParaRPr lang="fr-FR" sz="4000" dirty="0">
              <a:latin typeface="Unistra D" panose="02000503030000020000" pitchFamily="2" charset="77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90" y="2195916"/>
            <a:ext cx="2096513" cy="27177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7" y="2195916"/>
            <a:ext cx="2096513" cy="271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 bwMode="auto">
          <a:xfrm>
            <a:off x="-3630" y="0"/>
            <a:ext cx="4572001" cy="6310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" name="Espace réservé du numéro de diapositive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CEFAB9C-9D20-B149-B69D-443DC4350F1B}" type="slidenum">
              <a:rPr lang="fr-FR"/>
              <a:pPr>
                <a:defRPr/>
              </a:pPr>
              <a:t>26</a:t>
            </a:fld>
            <a:endParaRPr lang="fr-FR"/>
          </a:p>
        </p:txBody>
      </p:sp>
      <p:sp>
        <p:nvSpPr>
          <p:cNvPr id="11" name="TextBox 16"/>
          <p:cNvSpPr>
            <a:spLocks/>
          </p:cNvSpPr>
          <p:nvPr/>
        </p:nvSpPr>
        <p:spPr bwMode="auto">
          <a:xfrm>
            <a:off x="5319782" y="1882886"/>
            <a:ext cx="335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 dirty="0">
                <a:latin typeface="Unistra A"/>
              </a:rPr>
              <a:t>Nadia </a:t>
            </a:r>
            <a:r>
              <a:rPr lang="fr-FR" sz="2400" b="1" dirty="0" err="1">
                <a:latin typeface="Unistra A"/>
              </a:rPr>
              <a:t>Tettamanti</a:t>
            </a:r>
            <a:endParaRPr lang="fr-FR" sz="2400" b="1" dirty="0">
              <a:latin typeface="Unistra A"/>
            </a:endParaRPr>
          </a:p>
          <a:p>
            <a:pPr>
              <a:defRPr/>
            </a:pPr>
            <a:r>
              <a:rPr lang="fr-FR" sz="2400" dirty="0">
                <a:latin typeface="Unistra A"/>
              </a:rPr>
              <a:t>Chargée de mission mobilité internationale et logement</a:t>
            </a:r>
            <a:endParaRPr sz="2400" dirty="0"/>
          </a:p>
        </p:txBody>
      </p:sp>
      <p:sp>
        <p:nvSpPr>
          <p:cNvPr id="12" name="TextBox 15"/>
          <p:cNvSpPr>
            <a:spLocks/>
          </p:cNvSpPr>
          <p:nvPr/>
        </p:nvSpPr>
        <p:spPr bwMode="auto">
          <a:xfrm>
            <a:off x="5313742" y="218624"/>
            <a:ext cx="3695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 dirty="0" err="1" smtClean="0">
                <a:solidFill>
                  <a:srgbClr val="000000"/>
                </a:solidFill>
                <a:latin typeface="Unistra A"/>
              </a:rPr>
              <a:t>Jad</a:t>
            </a:r>
            <a:r>
              <a:rPr lang="fr-FR" sz="2400" b="1" dirty="0" smtClean="0">
                <a:solidFill>
                  <a:srgbClr val="000000"/>
                </a:solidFill>
                <a:latin typeface="Unistra A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Unistra A"/>
              </a:rPr>
              <a:t>Rifki</a:t>
            </a:r>
            <a:r>
              <a:rPr lang="fr-FR" sz="2400" dirty="0">
                <a:latin typeface="Unistra A"/>
              </a:rPr>
              <a:t/>
            </a:r>
            <a:br>
              <a:rPr lang="fr-FR" sz="2400" dirty="0">
                <a:latin typeface="Unistra A"/>
              </a:rPr>
            </a:br>
            <a:r>
              <a:rPr lang="fr-FR" sz="2400" dirty="0" smtClean="0">
                <a:solidFill>
                  <a:srgbClr val="000000"/>
                </a:solidFill>
                <a:latin typeface="Unistra A"/>
              </a:rPr>
              <a:t>Stagiaire à la Direction des relations internationales</a:t>
            </a:r>
            <a:endParaRPr lang="fr-FR" sz="2400" dirty="0">
              <a:latin typeface="Unistra A" panose="0200050303000002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511" y="1770834"/>
            <a:ext cx="36399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6000" b="1" dirty="0">
                <a:solidFill>
                  <a:schemeClr val="bg1"/>
                </a:solidFill>
                <a:latin typeface="Unistra D" panose="02000503030000020000" pitchFamily="2" charset="77"/>
                <a:cs typeface="Unistra A"/>
              </a:rPr>
              <a:t>Merci et à </a:t>
            </a:r>
            <a:r>
              <a:rPr lang="fr-FR" sz="5500" b="1" dirty="0">
                <a:solidFill>
                  <a:schemeClr val="bg1"/>
                </a:solidFill>
                <a:latin typeface="Unistra D" panose="02000503030000020000" pitchFamily="2" charset="77"/>
                <a:cs typeface="Unistra A"/>
              </a:rPr>
              <a:t>bientôt</a:t>
            </a:r>
            <a:r>
              <a:rPr lang="fr-FR" sz="6000" b="1" dirty="0">
                <a:solidFill>
                  <a:schemeClr val="bg1"/>
                </a:solidFill>
                <a:latin typeface="Unistra D" panose="02000503030000020000" pitchFamily="2" charset="77"/>
                <a:cs typeface="Unistra A"/>
              </a:rPr>
              <a:t> à Strasbourg !</a:t>
            </a:r>
            <a:endParaRPr lang="fr-FR" sz="4000" dirty="0">
              <a:solidFill>
                <a:schemeClr val="bg1"/>
              </a:solidFill>
              <a:latin typeface="Unistra A"/>
              <a:cs typeface="Unistra A"/>
            </a:endParaRPr>
          </a:p>
        </p:txBody>
      </p:sp>
      <p:sp>
        <p:nvSpPr>
          <p:cNvPr id="15" name="TextBox 16"/>
          <p:cNvSpPr>
            <a:spLocks/>
          </p:cNvSpPr>
          <p:nvPr/>
        </p:nvSpPr>
        <p:spPr bwMode="auto">
          <a:xfrm>
            <a:off x="5319782" y="3657428"/>
            <a:ext cx="3357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 dirty="0">
                <a:latin typeface="Unistra A"/>
              </a:rPr>
              <a:t>Maria </a:t>
            </a:r>
            <a:r>
              <a:rPr lang="fr-FR" sz="2400" b="1" dirty="0" err="1">
                <a:latin typeface="Unistra A"/>
              </a:rPr>
              <a:t>Uritu</a:t>
            </a:r>
            <a:endParaRPr lang="fr-FR" sz="2400" b="1" dirty="0">
              <a:latin typeface="Unistra A"/>
            </a:endParaRPr>
          </a:p>
          <a:p>
            <a:pPr>
              <a:defRPr/>
            </a:pPr>
            <a:r>
              <a:rPr lang="fr-FR" sz="2400" dirty="0">
                <a:latin typeface="Unistra A"/>
              </a:rPr>
              <a:t>Chargée de mission communication</a:t>
            </a:r>
          </a:p>
          <a:p>
            <a:pPr>
              <a:defRPr/>
            </a:pPr>
            <a:r>
              <a:rPr lang="fr-FR" sz="2400" dirty="0" smtClean="0">
                <a:latin typeface="Unistra A"/>
              </a:rPr>
              <a:t>  </a:t>
            </a:r>
            <a:endParaRPr sz="2400" dirty="0"/>
          </a:p>
        </p:txBody>
      </p:sp>
      <p:sp>
        <p:nvSpPr>
          <p:cNvPr id="18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Se loger à Strasbourg</a:t>
            </a:r>
          </a:p>
        </p:txBody>
      </p:sp>
    </p:spTree>
    <p:extLst>
      <p:ext uri="{BB962C8B-B14F-4D97-AF65-F5344CB8AC3E}">
        <p14:creationId xmlns:p14="http://schemas.microsoft.com/office/powerpoint/2010/main" val="16098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"/>
            <a:ext cx="4572001" cy="6310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2580" y="1160839"/>
            <a:ext cx="3728858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500"/>
              </a:spcBef>
              <a:spcAft>
                <a:spcPts val="0"/>
              </a:spcAft>
              <a:buSzPct val="100000"/>
              <a:buFont typeface="Unistra Symbol" panose="00000500000000000000" pitchFamily="2" charset="0"/>
              <a:buChar char="3"/>
            </a:pPr>
            <a:r>
              <a:rPr lang="fr-FR" sz="2400" b="1" dirty="0">
                <a:latin typeface="Unistra A"/>
                <a:cs typeface="Unistra A"/>
              </a:rPr>
              <a:t>Le plus tôt possible </a:t>
            </a:r>
            <a:r>
              <a:rPr lang="fr-FR" sz="2400" b="1" dirty="0" smtClean="0">
                <a:latin typeface="Unistra A"/>
                <a:cs typeface="Unistra A"/>
              </a:rPr>
              <a:t>! </a:t>
            </a:r>
            <a:endParaRPr lang="fr-FR" sz="2400" dirty="0">
              <a:latin typeface="Unistra A"/>
              <a:cs typeface="Unistra A"/>
            </a:endParaRPr>
          </a:p>
          <a:p>
            <a:pPr marL="342900" indent="-342900">
              <a:spcBef>
                <a:spcPts val="1500"/>
              </a:spcBef>
              <a:spcAft>
                <a:spcPts val="0"/>
              </a:spcAft>
              <a:buSzPct val="100000"/>
              <a:buFont typeface="Unistra Symbol" panose="00000500000000000000" pitchFamily="2" charset="0"/>
              <a:buChar char="3"/>
            </a:pPr>
            <a:r>
              <a:rPr lang="fr-FR" sz="2400" dirty="0">
                <a:latin typeface="Unistra A"/>
                <a:cs typeface="Unistra A"/>
              </a:rPr>
              <a:t>Trouver un logement dans les grandes villes françaises prend du </a:t>
            </a:r>
            <a:r>
              <a:rPr lang="fr-FR" sz="2400" dirty="0" smtClean="0">
                <a:latin typeface="Unistra A"/>
                <a:cs typeface="Unistra A"/>
              </a:rPr>
              <a:t>temps </a:t>
            </a:r>
            <a:endParaRPr lang="fr-FR" sz="2400" dirty="0">
              <a:latin typeface="Unistra A"/>
              <a:cs typeface="Unistra A"/>
            </a:endParaRPr>
          </a:p>
          <a:p>
            <a:pPr marL="342900" indent="-342900">
              <a:spcBef>
                <a:spcPts val="1500"/>
              </a:spcBef>
              <a:spcAft>
                <a:spcPts val="0"/>
              </a:spcAft>
              <a:buSzPct val="100000"/>
              <a:buFont typeface="Unistra Symbol" panose="00000500000000000000" pitchFamily="2" charset="0"/>
              <a:buChar char="3"/>
            </a:pPr>
            <a:r>
              <a:rPr lang="fr-FR" sz="2400" dirty="0" smtClean="0">
                <a:latin typeface="Unistra A"/>
                <a:cs typeface="Unistra A"/>
              </a:rPr>
              <a:t>Commencez </a:t>
            </a:r>
            <a:r>
              <a:rPr lang="fr-FR" sz="2400" dirty="0">
                <a:latin typeface="Unistra A"/>
                <a:cs typeface="Unistra A"/>
              </a:rPr>
              <a:t>votre recherche de </a:t>
            </a:r>
            <a:r>
              <a:rPr lang="fr-FR" sz="2400" b="1" dirty="0">
                <a:latin typeface="Unistra A"/>
                <a:cs typeface="Unistra A"/>
              </a:rPr>
              <a:t>logement au moins 2 à 3 mois avant votre date d’arrivée à </a:t>
            </a:r>
            <a:r>
              <a:rPr lang="fr-FR" sz="2400" b="1" dirty="0" smtClean="0">
                <a:latin typeface="Unistra A"/>
                <a:cs typeface="Unistra A"/>
              </a:rPr>
              <a:t>Strasbourg !</a:t>
            </a:r>
            <a:endParaRPr lang="fr-FR" sz="2400" b="1" dirty="0">
              <a:latin typeface="Unistra A"/>
              <a:cs typeface="Unistra 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5463" y="1593095"/>
            <a:ext cx="3728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Unistra A"/>
                <a:cs typeface="Unistra A"/>
              </a:rPr>
              <a:t>Quand commencer à chercher un logement ?</a:t>
            </a:r>
            <a:endParaRPr lang="fr-FR" sz="4000" dirty="0">
              <a:solidFill>
                <a:schemeClr val="bg1"/>
              </a:solidFill>
              <a:latin typeface="Unistra A"/>
              <a:cs typeface="Unistra A"/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Titre de la diapositive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r>
              <a:rPr lang="fr-FR" dirty="0">
                <a:solidFill>
                  <a:srgbClr val="FFFFFF"/>
                </a:solidFill>
              </a:rPr>
              <a:t>Préambule | Quand commencer à </a:t>
            </a:r>
            <a:r>
              <a:rPr lang="fr-FR" dirty="0" err="1">
                <a:solidFill>
                  <a:srgbClr val="FFFFFF"/>
                </a:solidFill>
              </a:rPr>
              <a:t>chercjer</a:t>
            </a:r>
            <a:r>
              <a:rPr lang="fr-FR" dirty="0">
                <a:solidFill>
                  <a:srgbClr val="FFFFFF"/>
                </a:solidFill>
              </a:rPr>
              <a:t> un logement?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95464" y="1797892"/>
            <a:ext cx="73667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6000" b="1" dirty="0">
                <a:solidFill>
                  <a:schemeClr val="bg1"/>
                </a:solidFill>
                <a:latin typeface="Unistra D" panose="02000503030000020000" pitchFamily="2" charset="77"/>
                <a:cs typeface="Unistra A"/>
              </a:rPr>
              <a:t>I. Le CROUS</a:t>
            </a:r>
          </a:p>
          <a:p>
            <a:pPr>
              <a:buSzPct val="100000"/>
            </a:pPr>
            <a:endParaRPr lang="fr-FR" sz="4000" dirty="0">
              <a:latin typeface="Unistra A"/>
              <a:cs typeface="Unistra 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95464" y="1228273"/>
            <a:ext cx="7846225" cy="424731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latin typeface="Unistra D"/>
                <a:cs typeface="Unistra D"/>
              </a:rPr>
              <a:t>Pour les étudiants en mobilité internationale </a:t>
            </a:r>
          </a:p>
          <a:p>
            <a:r>
              <a:rPr lang="fr-FR" sz="3000" b="1" dirty="0" smtClean="0">
                <a:latin typeface="Unistra D"/>
                <a:cs typeface="Unistra D"/>
              </a:rPr>
              <a:t>( Erasmus+ ou partenariat)</a:t>
            </a:r>
          </a:p>
          <a:p>
            <a:endParaRPr lang="fr-FR" sz="3000" dirty="0">
              <a:latin typeface="Unistra D"/>
              <a:cs typeface="Unistra D"/>
            </a:endParaRPr>
          </a:p>
          <a:p>
            <a:r>
              <a:rPr lang="fr-FR" sz="3000" dirty="0" smtClean="0">
                <a:latin typeface="Unistra D"/>
                <a:cs typeface="Unistra D"/>
              </a:rPr>
              <a:t>Vous avez déjà eu la possibilité de faire une demande de logement dans le cadre d’un formulaire Erasmus+ ou partenariat, vous aurez la </a:t>
            </a:r>
            <a:r>
              <a:rPr lang="fr-FR" sz="3000" b="1" dirty="0" smtClean="0">
                <a:latin typeface="Unistra D"/>
                <a:cs typeface="Unistra D"/>
              </a:rPr>
              <a:t>réponse au plus tard </a:t>
            </a:r>
            <a:endParaRPr lang="fr-FR" sz="3000" b="1" dirty="0" smtClean="0">
              <a:latin typeface="Unistra D"/>
              <a:cs typeface="Unistra D"/>
            </a:endParaRPr>
          </a:p>
          <a:p>
            <a:r>
              <a:rPr lang="fr-FR" sz="3000" b="1" dirty="0" smtClean="0">
                <a:latin typeface="Unistra D"/>
                <a:cs typeface="Unistra D"/>
              </a:rPr>
              <a:t>le </a:t>
            </a:r>
            <a:r>
              <a:rPr lang="fr-FR" sz="3000" b="1" dirty="0" smtClean="0">
                <a:latin typeface="Unistra D"/>
                <a:cs typeface="Unistra D"/>
              </a:rPr>
              <a:t>14 juillet.</a:t>
            </a:r>
          </a:p>
          <a:p>
            <a:endParaRPr lang="fr-FR" sz="3000" b="1" dirty="0">
              <a:latin typeface="Unistra D"/>
              <a:cs typeface="Unistra D"/>
            </a:endParaRPr>
          </a:p>
          <a:p>
            <a:r>
              <a:rPr lang="fr-FR" sz="3000" dirty="0" smtClean="0">
                <a:latin typeface="Unistra D"/>
                <a:cs typeface="Unistra D"/>
              </a:rPr>
              <a:t>Pour tous les autres étudiants…</a:t>
            </a:r>
            <a:endParaRPr lang="fr-FR" sz="3000" b="1" dirty="0" smtClean="0">
              <a:latin typeface="Unistra D"/>
              <a:cs typeface="Unistra D"/>
            </a:endParaRPr>
          </a:p>
        </p:txBody>
      </p:sp>
    </p:spTree>
    <p:extLst>
      <p:ext uri="{BB962C8B-B14F-4D97-AF65-F5344CB8AC3E}">
        <p14:creationId xmlns:p14="http://schemas.microsoft.com/office/powerpoint/2010/main" val="5549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r="26386"/>
          <a:stretch>
            <a:fillRect/>
          </a:stretch>
        </p:blipFill>
        <p:spPr>
          <a:xfrm>
            <a:off x="4673600" y="-1345"/>
            <a:ext cx="4470399" cy="6310800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 loger à Strasbourg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55019" y="1333604"/>
            <a:ext cx="38561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6000" b="1" dirty="0" smtClean="0">
                <a:solidFill>
                  <a:schemeClr val="bg1"/>
                </a:solidFill>
                <a:latin typeface="Unistra D" panose="02000503030000020000" pitchFamily="2" charset="77"/>
                <a:cs typeface="Unistra A"/>
              </a:rPr>
              <a:t>L’offre de logement à Strasbourg </a:t>
            </a:r>
            <a:endParaRPr lang="fr-FR" sz="4000" dirty="0">
              <a:latin typeface="Unistra A"/>
              <a:cs typeface="Unistra A"/>
            </a:endParaRPr>
          </a:p>
        </p:txBody>
      </p:sp>
    </p:spTree>
    <p:extLst>
      <p:ext uri="{BB962C8B-B14F-4D97-AF65-F5344CB8AC3E}">
        <p14:creationId xmlns:p14="http://schemas.microsoft.com/office/powerpoint/2010/main" val="18122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>
              <a:latin typeface="Unistra D"/>
              <a:cs typeface="Unistra 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3647" y="690296"/>
            <a:ext cx="8396092" cy="46166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6000" b="1" dirty="0">
                <a:latin typeface="Unistra D"/>
                <a:cs typeface="Unistra D"/>
              </a:rPr>
              <a:t>1. Logement de courte durée </a:t>
            </a:r>
            <a:endParaRPr lang="fr-FR" sz="2400" b="1" dirty="0" smtClean="0">
              <a:latin typeface="Unistra D"/>
              <a:cs typeface="Unistra D"/>
            </a:endParaRPr>
          </a:p>
          <a:p>
            <a:endParaRPr lang="fr-FR" sz="2400" b="1" dirty="0">
              <a:latin typeface="Unistra D"/>
              <a:cs typeface="Unistra D"/>
            </a:endParaRPr>
          </a:p>
          <a:p>
            <a:pPr marL="342900" indent="-3429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800" dirty="0">
                <a:latin typeface="Unistra D"/>
                <a:cs typeface="Unistra D"/>
              </a:rPr>
              <a:t>Les auberges de jeunesse </a:t>
            </a:r>
            <a:r>
              <a:rPr lang="fr-FR" sz="2800" dirty="0" smtClean="0">
                <a:latin typeface="Unistra D"/>
                <a:cs typeface="Unistra D"/>
              </a:rPr>
              <a:t>;</a:t>
            </a:r>
          </a:p>
          <a:p>
            <a:pPr marL="357188">
              <a:lnSpc>
                <a:spcPct val="150000"/>
              </a:lnSpc>
            </a:pPr>
            <a:r>
              <a:rPr lang="fr-FR" sz="2400" i="1" dirty="0" smtClean="0">
                <a:latin typeface="Unistra A" panose="02000503030000020000" pitchFamily="2" charset="0"/>
                <a:hlinkClick r:id="rId2"/>
              </a:rPr>
              <a:t>https://www.aubergesdejeunesse.com/ - </a:t>
            </a:r>
            <a:endParaRPr lang="fr-FR" sz="2800" dirty="0">
              <a:latin typeface="Unistra D"/>
              <a:cs typeface="Unistra D"/>
            </a:endParaRPr>
          </a:p>
          <a:p>
            <a:pPr marL="342900" indent="-3429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800" dirty="0">
                <a:latin typeface="Unistra D"/>
                <a:cs typeface="Unistra D"/>
              </a:rPr>
              <a:t>Les </a:t>
            </a:r>
            <a:r>
              <a:rPr lang="fr-FR" sz="2800" dirty="0" smtClean="0">
                <a:latin typeface="Unistra D"/>
                <a:cs typeface="Unistra D"/>
              </a:rPr>
              <a:t>hôtels et les appart ’hôtels ;</a:t>
            </a:r>
            <a:endParaRPr lang="fr-FR" sz="2800" dirty="0">
              <a:latin typeface="Unistra D"/>
              <a:cs typeface="Unistra D"/>
            </a:endParaRPr>
          </a:p>
          <a:p>
            <a:pPr marL="342900" indent="-3429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800" dirty="0" err="1" smtClean="0">
                <a:latin typeface="Unistra D"/>
                <a:cs typeface="Unistra D"/>
              </a:rPr>
              <a:t>Airbnb</a:t>
            </a:r>
            <a:r>
              <a:rPr lang="fr-FR" sz="2800" dirty="0">
                <a:latin typeface="Unistra D"/>
                <a:cs typeface="Unistra D"/>
              </a:rPr>
              <a:t>.</a:t>
            </a:r>
          </a:p>
          <a:p>
            <a:pPr marL="342900" indent="-342900">
              <a:buFontTx/>
              <a:buChar char="-"/>
            </a:pPr>
            <a:endParaRPr lang="fr-FR" sz="2400" dirty="0">
              <a:latin typeface="Unistra D"/>
              <a:cs typeface="Unistra D"/>
            </a:endParaRPr>
          </a:p>
          <a:p>
            <a:pPr marL="342900" indent="-342900">
              <a:buFontTx/>
              <a:buChar char="-"/>
            </a:pPr>
            <a:endParaRPr lang="fr-FR" sz="2400" b="1" dirty="0">
              <a:latin typeface="Unistra D"/>
              <a:cs typeface="Unistra D"/>
            </a:endParaRPr>
          </a:p>
        </p:txBody>
      </p:sp>
    </p:spTree>
    <p:extLst>
      <p:ext uri="{BB962C8B-B14F-4D97-AF65-F5344CB8AC3E}">
        <p14:creationId xmlns:p14="http://schemas.microsoft.com/office/powerpoint/2010/main" val="35183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>
              <a:latin typeface="Unistra D"/>
              <a:cs typeface="Unistra 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46124" y="535523"/>
            <a:ext cx="7846225" cy="578619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6000" b="1" dirty="0" smtClean="0">
                <a:latin typeface="Unistra D"/>
                <a:cs typeface="Unistra D"/>
              </a:rPr>
              <a:t>2. Logement de moyenne </a:t>
            </a:r>
            <a:r>
              <a:rPr lang="fr-FR" sz="6000" b="1" dirty="0">
                <a:latin typeface="Unistra D"/>
                <a:cs typeface="Unistra D"/>
              </a:rPr>
              <a:t>et </a:t>
            </a:r>
            <a:r>
              <a:rPr lang="fr-FR" sz="6000" b="1" dirty="0" smtClean="0">
                <a:latin typeface="Unistra D"/>
                <a:cs typeface="Unistra D"/>
              </a:rPr>
              <a:t>longue durée</a:t>
            </a:r>
            <a:endParaRPr lang="fr-FR" sz="6000" b="1" dirty="0">
              <a:latin typeface="Unistra D"/>
              <a:cs typeface="Unistra D"/>
            </a:endParaRPr>
          </a:p>
          <a:p>
            <a:endParaRPr lang="fr-FR" sz="1600" b="1" dirty="0">
              <a:latin typeface="Unistra D"/>
              <a:cs typeface="Unistra D"/>
            </a:endParaRPr>
          </a:p>
          <a:p>
            <a:pPr marL="457200" indent="-4572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800" dirty="0">
                <a:latin typeface="Unistra D"/>
                <a:cs typeface="Unistra D"/>
              </a:rPr>
              <a:t>Les résidences </a:t>
            </a:r>
            <a:r>
              <a:rPr lang="fr-FR" sz="2800" dirty="0" smtClean="0">
                <a:latin typeface="Unistra D"/>
                <a:cs typeface="Unistra D"/>
              </a:rPr>
              <a:t>étudiantes </a:t>
            </a:r>
            <a:r>
              <a:rPr lang="fr-FR" sz="2800" dirty="0" smtClean="0">
                <a:latin typeface="Unistra D"/>
                <a:cs typeface="Unistra D"/>
              </a:rPr>
              <a:t>privées;</a:t>
            </a:r>
            <a:endParaRPr lang="fr-FR" sz="2800" dirty="0">
              <a:latin typeface="Unistra D"/>
              <a:cs typeface="Unistra D"/>
            </a:endParaRPr>
          </a:p>
          <a:p>
            <a:pPr marL="457200" indent="-4572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800" dirty="0" smtClean="0">
                <a:latin typeface="Unistra D"/>
                <a:cs typeface="Unistra D"/>
              </a:rPr>
              <a:t>Les </a:t>
            </a:r>
            <a:r>
              <a:rPr lang="fr-FR" sz="2800" dirty="0">
                <a:latin typeface="Unistra D"/>
                <a:cs typeface="Unistra D"/>
              </a:rPr>
              <a:t>agences immobilières </a:t>
            </a:r>
            <a:r>
              <a:rPr lang="fr-FR" sz="2800" dirty="0" smtClean="0">
                <a:latin typeface="Unistra D"/>
                <a:cs typeface="Unistra D"/>
              </a:rPr>
              <a:t>;</a:t>
            </a:r>
            <a:endParaRPr lang="fr-FR" sz="2800" dirty="0">
              <a:latin typeface="Unistra D"/>
              <a:cs typeface="Unistra D"/>
            </a:endParaRPr>
          </a:p>
          <a:p>
            <a:pPr marL="457200" indent="-4572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800" dirty="0">
                <a:latin typeface="Unistra D"/>
                <a:cs typeface="Unistra D"/>
              </a:rPr>
              <a:t>Les logements des </a:t>
            </a:r>
            <a:r>
              <a:rPr lang="fr-FR" sz="2800" dirty="0" smtClean="0">
                <a:latin typeface="Unistra D"/>
                <a:cs typeface="Unistra D"/>
              </a:rPr>
              <a:t>particuliers ;</a:t>
            </a:r>
            <a:endParaRPr lang="fr-FR" sz="2800" dirty="0">
              <a:latin typeface="Unistra D"/>
              <a:cs typeface="Unistra D"/>
            </a:endParaRPr>
          </a:p>
          <a:p>
            <a:pPr marL="457200" indent="-457200">
              <a:lnSpc>
                <a:spcPct val="150000"/>
              </a:lnSpc>
              <a:buFont typeface="Unistra Symbol" panose="00000500000000000000" pitchFamily="2" charset="0"/>
              <a:buChar char="3"/>
            </a:pPr>
            <a:r>
              <a:rPr lang="fr-FR" sz="2800" dirty="0">
                <a:latin typeface="Unistra D"/>
                <a:cs typeface="Unistra D"/>
              </a:rPr>
              <a:t>La </a:t>
            </a:r>
            <a:r>
              <a:rPr lang="fr-FR" sz="2800" dirty="0" smtClean="0">
                <a:latin typeface="Unistra D"/>
                <a:cs typeface="Unistra D"/>
              </a:rPr>
              <a:t>colocation ( ex</a:t>
            </a:r>
            <a:r>
              <a:rPr lang="fr-FR" sz="2800" dirty="0">
                <a:latin typeface="Unistra D"/>
                <a:cs typeface="Unistra D"/>
              </a:rPr>
              <a:t>. La Carte des </a:t>
            </a:r>
            <a:r>
              <a:rPr lang="fr-FR" sz="2800" dirty="0" smtClean="0">
                <a:latin typeface="Unistra D"/>
                <a:cs typeface="Unistra D"/>
              </a:rPr>
              <a:t>Colocs, untoit2generations, etc.).</a:t>
            </a:r>
            <a:endParaRPr lang="fr-FR" sz="2800" dirty="0">
              <a:latin typeface="Unistra D"/>
              <a:cs typeface="Unistra D"/>
            </a:endParaRPr>
          </a:p>
          <a:p>
            <a:pPr marL="342900" indent="-342900">
              <a:buFontTx/>
              <a:buChar char="-"/>
            </a:pPr>
            <a:endParaRPr lang="fr-FR" sz="2400" b="1" dirty="0">
              <a:latin typeface="Unistra D"/>
              <a:cs typeface="Unistra D"/>
            </a:endParaRPr>
          </a:p>
        </p:txBody>
      </p:sp>
    </p:spTree>
    <p:extLst>
      <p:ext uri="{BB962C8B-B14F-4D97-AF65-F5344CB8AC3E}">
        <p14:creationId xmlns:p14="http://schemas.microsoft.com/office/powerpoint/2010/main" val="2010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>
              <a:latin typeface="Unistra D"/>
              <a:cs typeface="Unistra 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3647" y="321311"/>
            <a:ext cx="7846225" cy="83099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Unistra D"/>
                <a:cs typeface="Unistra D"/>
              </a:rPr>
              <a:t>     	</a:t>
            </a:r>
            <a:r>
              <a:rPr lang="fr-FR" sz="2400" dirty="0" smtClean="0">
                <a:latin typeface="Unistra D"/>
                <a:cs typeface="Unistra D"/>
              </a:rPr>
              <a:t>     Pensez </a:t>
            </a:r>
            <a:r>
              <a:rPr lang="fr-FR" sz="2400" dirty="0">
                <a:latin typeface="Unistra D"/>
                <a:cs typeface="Unistra D"/>
              </a:rPr>
              <a:t>à chercher un logement en fonction </a:t>
            </a:r>
            <a:r>
              <a:rPr lang="fr-FR" sz="2400" dirty="0" smtClean="0">
                <a:latin typeface="Unistra D"/>
                <a:cs typeface="Unistra D"/>
              </a:rPr>
              <a:t>des transports </a:t>
            </a:r>
            <a:r>
              <a:rPr lang="fr-FR" sz="2400" dirty="0" smtClean="0">
                <a:latin typeface="Unistra D"/>
                <a:cs typeface="Unistra D"/>
              </a:rPr>
              <a:t>en       	</a:t>
            </a:r>
            <a:r>
              <a:rPr lang="fr-FR" sz="2400" dirty="0" smtClean="0">
                <a:latin typeface="Unistra D"/>
                <a:cs typeface="Unistra D"/>
              </a:rPr>
              <a:t>     commun disponibles </a:t>
            </a:r>
            <a:r>
              <a:rPr lang="fr-FR" sz="2400" dirty="0" smtClean="0">
                <a:latin typeface="Unistra D"/>
                <a:cs typeface="Unistra D"/>
              </a:rPr>
              <a:t>( bus, trams, trains </a:t>
            </a:r>
            <a:r>
              <a:rPr lang="fr-FR" sz="2400" dirty="0" smtClean="0">
                <a:latin typeface="Unistra D"/>
                <a:cs typeface="Unistra D"/>
              </a:rPr>
              <a:t>) et de leur proximité.</a:t>
            </a:r>
            <a:endParaRPr lang="fr-FR" sz="2400" b="1" dirty="0">
              <a:latin typeface="Unistra D"/>
              <a:cs typeface="Unistra D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0" t="15521" r="18211" b="27965"/>
          <a:stretch/>
        </p:blipFill>
        <p:spPr>
          <a:xfrm>
            <a:off x="343647" y="302277"/>
            <a:ext cx="549321" cy="7406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" r="705"/>
          <a:stretch/>
        </p:blipFill>
        <p:spPr>
          <a:xfrm>
            <a:off x="618307" y="1171342"/>
            <a:ext cx="7765297" cy="51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Se loger à Strasbourg</a:t>
            </a:r>
          </a:p>
          <a:p>
            <a:endParaRPr lang="fr-FR" dirty="0">
              <a:latin typeface="Unistra D"/>
              <a:cs typeface="Unistra 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3647" y="321311"/>
            <a:ext cx="7846225" cy="83099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Unistra D"/>
                <a:cs typeface="Unistra D"/>
              </a:rPr>
              <a:t>     	</a:t>
            </a:r>
            <a:r>
              <a:rPr lang="fr-FR" sz="2400" dirty="0" smtClean="0">
                <a:latin typeface="Unistra D"/>
                <a:cs typeface="Unistra D"/>
              </a:rPr>
              <a:t>    Pensez </a:t>
            </a:r>
            <a:r>
              <a:rPr lang="fr-FR" sz="2400" dirty="0">
                <a:latin typeface="Unistra D"/>
                <a:cs typeface="Unistra D"/>
              </a:rPr>
              <a:t>à chercher un logement en fonction </a:t>
            </a:r>
            <a:r>
              <a:rPr lang="fr-FR" sz="2400" dirty="0" smtClean="0">
                <a:latin typeface="Unistra D"/>
                <a:cs typeface="Unistra D"/>
              </a:rPr>
              <a:t>des transports </a:t>
            </a:r>
            <a:r>
              <a:rPr lang="fr-FR" sz="2400" dirty="0" smtClean="0">
                <a:latin typeface="Unistra D"/>
                <a:cs typeface="Unistra D"/>
              </a:rPr>
              <a:t>en       	</a:t>
            </a:r>
            <a:r>
              <a:rPr lang="fr-FR" sz="2400" dirty="0" smtClean="0">
                <a:latin typeface="Unistra D"/>
                <a:cs typeface="Unistra D"/>
              </a:rPr>
              <a:t>    commun disponibles </a:t>
            </a:r>
            <a:r>
              <a:rPr lang="fr-FR" sz="2400" dirty="0" smtClean="0">
                <a:latin typeface="Unistra D"/>
                <a:cs typeface="Unistra D"/>
              </a:rPr>
              <a:t>( bus, trams, trains </a:t>
            </a:r>
            <a:r>
              <a:rPr lang="fr-FR" sz="2400" dirty="0" smtClean="0">
                <a:latin typeface="Unistra D"/>
                <a:cs typeface="Unistra D"/>
              </a:rPr>
              <a:t>) et de leur proximité.</a:t>
            </a:r>
            <a:endParaRPr lang="fr-FR" sz="2400" b="1" dirty="0">
              <a:latin typeface="Unistra D"/>
              <a:cs typeface="Unistra D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0" t="15521" r="18211" b="27965"/>
          <a:stretch/>
        </p:blipFill>
        <p:spPr>
          <a:xfrm>
            <a:off x="343647" y="302277"/>
            <a:ext cx="549321" cy="740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5272" y="2570566"/>
            <a:ext cx="63866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latin typeface="Unistra A" panose="02000503030000020000" pitchFamily="2" charset="0"/>
                <a:hlinkClick r:id="rId3"/>
              </a:rPr>
              <a:t>https://mob.u-strasbg.fr/geoloc</a:t>
            </a:r>
            <a:r>
              <a:rPr lang="fr-FR" sz="4000" dirty="0" smtClean="0">
                <a:latin typeface="Unistra A" panose="02000503030000020000" pitchFamily="2" charset="0"/>
                <a:hlinkClick r:id="rId3"/>
              </a:rPr>
              <a:t>/</a:t>
            </a:r>
            <a:r>
              <a:rPr lang="fr-FR" sz="4000" dirty="0" smtClean="0">
                <a:latin typeface="Unistra A" panose="02000503030000020000" pitchFamily="2" charset="0"/>
              </a:rPr>
              <a:t>  </a:t>
            </a:r>
            <a:endParaRPr lang="fr-FR" sz="4000" dirty="0">
              <a:latin typeface="Unistra A" panose="0200050303000002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é de Strasbourg">
  <a:themeElements>
    <a:clrScheme name="Université de Strasbourg">
      <a:dk1>
        <a:sysClr val="windowText" lastClr="000000"/>
      </a:dk1>
      <a:lt1>
        <a:sysClr val="window" lastClr="FFFFFF"/>
      </a:lt1>
      <a:dk2>
        <a:srgbClr val="FF071B"/>
      </a:dk2>
      <a:lt2>
        <a:srgbClr val="F0EDEB"/>
      </a:lt2>
      <a:accent1>
        <a:srgbClr val="7CC9F4"/>
      </a:accent1>
      <a:accent2>
        <a:srgbClr val="198C2C"/>
      </a:accent2>
      <a:accent3>
        <a:srgbClr val="3A0CCD"/>
      </a:accent3>
      <a:accent4>
        <a:srgbClr val="9E6048"/>
      </a:accent4>
      <a:accent5>
        <a:srgbClr val="F0929A"/>
      </a:accent5>
      <a:accent6>
        <a:srgbClr val="9F534C"/>
      </a:accent6>
      <a:hlink>
        <a:srgbClr val="2442D4"/>
      </a:hlink>
      <a:folHlink>
        <a:srgbClr val="402A7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́sentation3" id="{8B487A69-ACDE-AB46-BEF8-C4D42C9838A3}" vid="{6E99F83C-B82C-C14D-946E-84FA5E7F98FB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Université de Strasbourg</Template>
  <TotalTime>2087</TotalTime>
  <Words>1263</Words>
  <Application>Microsoft Office PowerPoint</Application>
  <PresentationFormat>Affichage à l'écran (4:3)</PresentationFormat>
  <Paragraphs>218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Times New Roman</vt:lpstr>
      <vt:lpstr>Unistra A</vt:lpstr>
      <vt:lpstr>Unistra D</vt:lpstr>
      <vt:lpstr>Unistra Symbol</vt:lpstr>
      <vt:lpstr>Wingdings</vt:lpstr>
      <vt:lpstr>Université de Strasbourg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Service E-mail</dc:creator>
  <cp:lastModifiedBy>TALBOT Gaëlle</cp:lastModifiedBy>
  <cp:revision>81</cp:revision>
  <dcterms:created xsi:type="dcterms:W3CDTF">2022-06-01T07:38:16Z</dcterms:created>
  <dcterms:modified xsi:type="dcterms:W3CDTF">2022-06-16T08:57:52Z</dcterms:modified>
</cp:coreProperties>
</file>